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5" r:id="rId9"/>
    <p:sldId id="268" r:id="rId10"/>
    <p:sldId id="264" r:id="rId11"/>
    <p:sldId id="263" r:id="rId12"/>
    <p:sldId id="266" r:id="rId13"/>
    <p:sldId id="267"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Economica" panose="020B0604020202020204" charset="0"/>
      <p:regular r:id="rId24"/>
      <p:bold r:id="rId25"/>
      <p:italic r:id="rId26"/>
      <p:boldItalic r:id="rId27"/>
    </p:embeddedFont>
    <p:embeddedFont>
      <p:font typeface="Lato Light" panose="020F0502020204030203"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Member intros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519a857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519a857c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following two graphs represent feature importance: one graph represents county_year_merged (no demo data) with counties included and the other without. </a:t>
            </a:r>
            <a:br>
              <a:rPr lang="en" dirty="0"/>
            </a:br>
            <a:r>
              <a:rPr lang="en" dirty="0"/>
              <a:t>Based on these graphs, we can conclude that population is a major factor in number of sales of EVs followed by total number of incentives and county population.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Demographics with counties had the highest r2 and accuracy score based on the 4 data models studied. </a:t>
            </a:r>
          </a:p>
          <a:p>
            <a:pPr marL="0" lvl="0" indent="0" algn="l" rtl="0">
              <a:spcBef>
                <a:spcPts val="0"/>
              </a:spcBef>
              <a:spcAft>
                <a:spcPts val="0"/>
              </a:spcAft>
              <a:buNone/>
            </a:pPr>
            <a:r>
              <a:rPr lang="en-US" dirty="0"/>
              <a:t>Both the Random Forest Regressor and Gradient Boosting Regressor did well at predicting EV sales, with R² values above 0.75 and accuracy scores above 75% (respectively) for all models run. Incentives were in the top 3 feature importance for all models, except for the </a:t>
            </a:r>
            <a:r>
              <a:rPr lang="en-US" dirty="0" err="1"/>
              <a:t>merged_demo</a:t>
            </a:r>
            <a:r>
              <a:rPr lang="en-US" dirty="0"/>
              <a:t> data with counties. However, incentives still made the top 10 feature </a:t>
            </a:r>
            <a:r>
              <a:rPr lang="en-US" dirty="0" err="1"/>
              <a:t>importances</a:t>
            </a:r>
            <a:r>
              <a:rPr lang="en-US" dirty="0"/>
              <a:t> for this dataset.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The </a:t>
            </a:r>
            <a:r>
              <a:rPr lang="en-US" dirty="0" err="1"/>
              <a:t>merged_demo</a:t>
            </a:r>
            <a:r>
              <a:rPr lang="en-US" dirty="0"/>
              <a:t> data with counties included had the best results for both models.</a:t>
            </a:r>
          </a:p>
          <a:p>
            <a:pPr marL="171450" lvl="0" indent="-171450" algn="l" rtl="0">
              <a:spcBef>
                <a:spcPts val="0"/>
              </a:spcBef>
              <a:spcAft>
                <a:spcPts val="0"/>
              </a:spcAft>
              <a:buFontTx/>
              <a:buChar char="-"/>
            </a:pPr>
            <a:r>
              <a:rPr lang="en-US" dirty="0"/>
              <a:t>Random Forest: R² training score of 0.986 and testing score of 0.907</a:t>
            </a:r>
          </a:p>
          <a:p>
            <a:pPr marL="171450" lvl="0" indent="-171450" algn="l" rtl="0">
              <a:spcBef>
                <a:spcPts val="0"/>
              </a:spcBef>
              <a:spcAft>
                <a:spcPts val="0"/>
              </a:spcAft>
              <a:buFontTx/>
              <a:buChar char="-"/>
            </a:pPr>
            <a:r>
              <a:rPr lang="en-US" dirty="0"/>
              <a:t>Gradient Boosting: Accuracy score on training set of 100% and testing set of 92.4%</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The </a:t>
            </a:r>
            <a:r>
              <a:rPr lang="en-US" dirty="0" err="1"/>
              <a:t>county_year_merged</a:t>
            </a:r>
            <a:r>
              <a:rPr lang="en-US" dirty="0"/>
              <a:t> data without counties performed the worst for both models.</a:t>
            </a:r>
          </a:p>
          <a:p>
            <a:pPr marL="171450" lvl="0" indent="-171450" algn="l" rtl="0">
              <a:spcBef>
                <a:spcPts val="0"/>
              </a:spcBef>
              <a:spcAft>
                <a:spcPts val="0"/>
              </a:spcAft>
              <a:buFontTx/>
              <a:buChar char="-"/>
            </a:pPr>
            <a:r>
              <a:rPr lang="en-US" dirty="0"/>
              <a:t>Random Forest: R² training score of 0.970 and testing score of 0.772</a:t>
            </a:r>
          </a:p>
          <a:p>
            <a:pPr marL="171450" lvl="0" indent="-171450" algn="l" rtl="0">
              <a:spcBef>
                <a:spcPts val="0"/>
              </a:spcBef>
              <a:spcAft>
                <a:spcPts val="0"/>
              </a:spcAft>
              <a:buFontTx/>
              <a:buChar char="-"/>
            </a:pPr>
            <a:r>
              <a:rPr lang="en-US" dirty="0"/>
              <a:t>Gradient Boosting: Accuracy score on training set of 100% and testing set of 78.8%</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Curiously enough, the counties with best fit in our RF reg model have widely varying populations</a:t>
            </a:r>
          </a:p>
          <a:p>
            <a:pPr algn="l">
              <a:buFont typeface="Arial" panose="020B0604020202020204" pitchFamily="34" charset="0"/>
              <a:buChar char="•"/>
            </a:pPr>
            <a:r>
              <a:rPr lang="en-US" b="0" i="0" dirty="0">
                <a:solidFill>
                  <a:srgbClr val="C9D1D9"/>
                </a:solidFill>
                <a:effectLst/>
                <a:latin typeface="-apple-system"/>
              </a:rPr>
              <a:t>Los Angeles has a population of 10,014,009</a:t>
            </a:r>
          </a:p>
          <a:p>
            <a:pPr algn="l">
              <a:buFont typeface="Arial" panose="020B0604020202020204" pitchFamily="34" charset="0"/>
              <a:buChar char="•"/>
            </a:pPr>
            <a:r>
              <a:rPr lang="en-US" b="0" i="0" dirty="0">
                <a:solidFill>
                  <a:srgbClr val="C9D1D9"/>
                </a:solidFill>
                <a:effectLst/>
                <a:latin typeface="-apple-system"/>
              </a:rPr>
              <a:t>Santa Clara has a population of 1,936,259 </a:t>
            </a:r>
          </a:p>
          <a:p>
            <a:pPr algn="l">
              <a:buFont typeface="Arial" panose="020B0604020202020204" pitchFamily="34" charset="0"/>
              <a:buChar char="•"/>
            </a:pPr>
            <a:r>
              <a:rPr lang="en-US" b="0" i="0" dirty="0">
                <a:solidFill>
                  <a:srgbClr val="C9D1D9"/>
                </a:solidFill>
                <a:effectLst/>
                <a:latin typeface="-apple-system"/>
              </a:rPr>
              <a:t>Orange has a population of 3,186,989 </a:t>
            </a:r>
          </a:p>
          <a:p>
            <a:pPr marL="0" lvl="0" indent="0" algn="l" rtl="0">
              <a:spcBef>
                <a:spcPts val="0"/>
              </a:spcBef>
              <a:spcAft>
                <a:spcPts val="0"/>
              </a:spcAft>
              <a:buFontTx/>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7cd5dafa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7cd5dafa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F"/>
              </a:buClr>
              <a:buSzPts val="1200"/>
              <a:buChar char="●"/>
            </a:pPr>
            <a:r>
              <a:rPr lang="en" sz="1200" dirty="0">
                <a:solidFill>
                  <a:srgbClr val="24292F"/>
                </a:solidFill>
                <a:highlight>
                  <a:srgbClr val="FFFFFF"/>
                </a:highlight>
              </a:rPr>
              <a:t>The initial reshaping of the data took place in Jupyter notebook. We read in each of the data sets, identified that there were several nulls that needed to be removed. In addition, we took a fraction of the data given that our demographics data set was large.</a:t>
            </a:r>
            <a:br>
              <a:rPr lang="en" sz="1200" dirty="0">
                <a:solidFill>
                  <a:srgbClr val="24292F"/>
                </a:solidFill>
                <a:highlight>
                  <a:srgbClr val="FFFFFF"/>
                </a:highlight>
              </a:rPr>
            </a:br>
            <a:endParaRPr lang="en" sz="1200" dirty="0">
              <a:solidFill>
                <a:srgbClr val="24292F"/>
              </a:solidFill>
              <a:highlight>
                <a:srgbClr val="FFFFFF"/>
              </a:highlight>
            </a:endParaRPr>
          </a:p>
          <a:p>
            <a:pPr marL="457200" lvl="0" indent="-304800" algn="l" rtl="0">
              <a:spcBef>
                <a:spcPts val="0"/>
              </a:spcBef>
              <a:spcAft>
                <a:spcPts val="0"/>
              </a:spcAft>
              <a:buClr>
                <a:srgbClr val="24292F"/>
              </a:buClr>
              <a:buSzPts val="1200"/>
              <a:buChar char="●"/>
            </a:pPr>
            <a:r>
              <a:rPr lang="en-US" sz="1200" dirty="0">
                <a:solidFill>
                  <a:srgbClr val="24292F"/>
                </a:solidFill>
                <a:highlight>
                  <a:srgbClr val="FFFFFF"/>
                </a:highlight>
              </a:rPr>
              <a:t>AWS Relational Database and PG Admin</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After completion of the initial evaluation, cleaning and reshaping of the data, we created a relations database in AWS and connected it to our PG Admin account. This allowed us to join our datasets and start correlating our metadata.</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Our Dependent variables were: Ownership/Sales</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Our Independent variables were: Income, Incentives, Length of Commute, etc. </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The final 3 highest correlated factors were determined by random regressor analysis.</a:t>
            </a:r>
          </a:p>
          <a:p>
            <a:pPr marL="457200" lvl="0" indent="-304800" algn="l" rtl="0">
              <a:spcBef>
                <a:spcPts val="0"/>
              </a:spcBef>
              <a:spcAft>
                <a:spcPts val="0"/>
              </a:spcAft>
              <a:buClr>
                <a:srgbClr val="24292F"/>
              </a:buClr>
              <a:buSzPts val="1200"/>
              <a:buChar char="●"/>
            </a:pPr>
            <a:r>
              <a:rPr lang="en-US" sz="1200" dirty="0" err="1">
                <a:solidFill>
                  <a:srgbClr val="24292F"/>
                </a:solidFill>
                <a:highlight>
                  <a:srgbClr val="FFFFFF"/>
                </a:highlight>
              </a:rPr>
              <a:t>Jupyter</a:t>
            </a:r>
            <a:r>
              <a:rPr lang="en-US" sz="1200" dirty="0">
                <a:solidFill>
                  <a:srgbClr val="24292F"/>
                </a:solidFill>
                <a:highlight>
                  <a:srgbClr val="FFFFFF"/>
                </a:highlight>
              </a:rPr>
              <a:t> Notebook for our Dataset reshaping</a:t>
            </a:r>
          </a:p>
          <a:p>
            <a:pPr marL="914400" lvl="1" indent="-304800" algn="l" rtl="0">
              <a:spcBef>
                <a:spcPts val="0"/>
              </a:spcBef>
              <a:spcAft>
                <a:spcPts val="0"/>
              </a:spcAft>
              <a:buClr>
                <a:srgbClr val="24292F"/>
              </a:buClr>
              <a:buSzPts val="1200"/>
              <a:buChar char="○"/>
            </a:pPr>
            <a:r>
              <a:rPr lang="en-US" sz="1200" dirty="0">
                <a:solidFill>
                  <a:srgbClr val="24292F"/>
                </a:solidFill>
                <a:highlight>
                  <a:srgbClr val="FFFFFF"/>
                </a:highlight>
              </a:rPr>
              <a:t>One of the challenges we were met with is the fact that not all counties were represented in our data. </a:t>
            </a:r>
          </a:p>
          <a:p>
            <a:pPr marL="457200" lvl="0" indent="-304800" algn="l" rtl="0">
              <a:spcBef>
                <a:spcPts val="0"/>
              </a:spcBef>
              <a:spcAft>
                <a:spcPts val="0"/>
              </a:spcAft>
              <a:buClr>
                <a:srgbClr val="24292F"/>
              </a:buClr>
              <a:buSzPts val="1200"/>
              <a:buChar char="●"/>
            </a:pPr>
            <a:r>
              <a:rPr lang="en-US" sz="1200" dirty="0">
                <a:solidFill>
                  <a:srgbClr val="24292F"/>
                </a:solidFill>
                <a:highlight>
                  <a:srgbClr val="FFFFFF"/>
                </a:highlight>
              </a:rPr>
              <a:t>Random Regressor</a:t>
            </a:r>
            <a:endParaRPr lang="en-US" sz="1200" dirty="0">
              <a:solidFill>
                <a:srgbClr val="2B2B2B"/>
              </a:solidFill>
            </a:endParaRPr>
          </a:p>
          <a:p>
            <a:pPr marL="914400" lvl="1" indent="-304800" algn="l" rtl="0">
              <a:spcBef>
                <a:spcPts val="0"/>
              </a:spcBef>
              <a:spcAft>
                <a:spcPts val="0"/>
              </a:spcAft>
              <a:buClr>
                <a:srgbClr val="2B2B2B"/>
              </a:buClr>
              <a:buSzPts val="1200"/>
              <a:buChar char="○"/>
            </a:pPr>
            <a:r>
              <a:rPr lang="en-US" sz="1200" dirty="0">
                <a:solidFill>
                  <a:srgbClr val="2B2B2B"/>
                </a:solidFill>
              </a:rPr>
              <a:t>In addition, we used a ranking of feature importance to identify what were the most important factors contributing to sales. </a:t>
            </a:r>
          </a:p>
          <a:p>
            <a:pPr marL="914400" marR="0" lvl="1" indent="-304800" algn="l" defTabSz="914400" rtl="0" eaLnBrk="1" fontAlgn="auto" latinLnBrk="0" hangingPunct="1">
              <a:lnSpc>
                <a:spcPct val="100000"/>
              </a:lnSpc>
              <a:spcBef>
                <a:spcPts val="0"/>
              </a:spcBef>
              <a:spcAft>
                <a:spcPts val="0"/>
              </a:spcAft>
              <a:buClr>
                <a:srgbClr val="2B2B2B"/>
              </a:buClr>
              <a:buSzPts val="1200"/>
              <a:buFont typeface="Arial"/>
              <a:buChar char="○"/>
              <a:tabLst/>
              <a:defRPr/>
            </a:pPr>
            <a:r>
              <a:rPr lang="en-US" sz="1200" dirty="0">
                <a:solidFill>
                  <a:srgbClr val="2B2B2B"/>
                </a:solidFill>
              </a:rPr>
              <a:t>Top 3 feature </a:t>
            </a:r>
            <a:r>
              <a:rPr lang="en-US" sz="1200" dirty="0" err="1">
                <a:solidFill>
                  <a:srgbClr val="2B2B2B"/>
                </a:solidFill>
              </a:rPr>
              <a:t>importances</a:t>
            </a:r>
            <a:r>
              <a:rPr lang="en-US" sz="1200" dirty="0">
                <a:solidFill>
                  <a:srgbClr val="2B2B2B"/>
                </a:solidFill>
              </a:rPr>
              <a:t> shown, </a:t>
            </a:r>
            <a:r>
              <a:rPr lang="en-US" sz="2000" b="0" dirty="0">
                <a:solidFill>
                  <a:srgbClr val="6A9955"/>
                </a:solidFill>
                <a:effectLst/>
                <a:latin typeface="Consolas" panose="020B0609020204030204" pitchFamily="49" charset="0"/>
              </a:rPr>
              <a:t>Real values = red, predicted = green</a:t>
            </a:r>
            <a:endParaRPr lang="en-US" sz="2000" b="0" dirty="0">
              <a:solidFill>
                <a:srgbClr val="D4D4D4"/>
              </a:solidFill>
              <a:effectLst/>
              <a:latin typeface="Consolas" panose="020B0609020204030204" pitchFamily="49" charset="0"/>
            </a:endParaRPr>
          </a:p>
          <a:p>
            <a:pPr marL="914400" lvl="1" indent="-304800" algn="l" rtl="0">
              <a:spcBef>
                <a:spcPts val="0"/>
              </a:spcBef>
              <a:spcAft>
                <a:spcPts val="0"/>
              </a:spcAft>
              <a:buClr>
                <a:srgbClr val="2B2B2B"/>
              </a:buClr>
              <a:buSzPts val="1200"/>
              <a:buChar char="○"/>
            </a:pPr>
            <a:endParaRPr lang="en-US" sz="1200" dirty="0">
              <a:solidFill>
                <a:srgbClr val="2B2B2B"/>
              </a:solidFill>
            </a:endParaRP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When using random forest, we had to convert the county column  with onehot encoder in order to make our data</a:t>
            </a:r>
            <a:endParaRPr dirty="0"/>
          </a:p>
          <a:p>
            <a:pPr marL="0" lvl="0" indent="0" algn="l" rtl="0">
              <a:spcBef>
                <a:spcPts val="0"/>
              </a:spcBef>
              <a:spcAft>
                <a:spcPts val="0"/>
              </a:spcAft>
              <a:buClr>
                <a:schemeClr val="dk1"/>
              </a:buClr>
              <a:buSzPts val="1100"/>
              <a:buFont typeface="Arial"/>
              <a:buNone/>
            </a:pPr>
            <a:r>
              <a:rPr lang="en" dirty="0"/>
              <a:t>integers.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Random forest was chosen since it provides a more accurate machine learning model from linear regression. </a:t>
            </a:r>
            <a:endParaRPr dirty="0"/>
          </a:p>
          <a:p>
            <a:pPr marL="0" lvl="0" indent="0" algn="l" rtl="0">
              <a:spcBef>
                <a:spcPts val="0"/>
              </a:spcBef>
              <a:spcAft>
                <a:spcPts val="0"/>
              </a:spcAft>
              <a:buClr>
                <a:schemeClr val="dk1"/>
              </a:buClr>
              <a:buSzPts val="1100"/>
              <a:buFont typeface="Arial"/>
              <a:buNone/>
            </a:pPr>
            <a:r>
              <a:rPr lang="en" dirty="0"/>
              <a:t>We switched to using random regressor while in the process of running our machine learning model since our goal was to show feature importance and not 'classify' the data.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Feature importance</a:t>
            </a:r>
            <a:r>
              <a:rPr lang="en" sz="800" dirty="0"/>
              <a:t>; </a:t>
            </a:r>
            <a:r>
              <a:rPr lang="en" dirty="0">
                <a:solidFill>
                  <a:schemeClr val="dk1"/>
                </a:solidFill>
                <a:latin typeface="Open Sans"/>
                <a:ea typeface="Open Sans"/>
                <a:cs typeface="Open Sans"/>
                <a:sym typeface="Open Sans"/>
              </a:rPr>
              <a:t>In general, household income and annual miles driven by owner had little to no impact on sales. </a:t>
            </a:r>
            <a:endParaRPr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Population </a:t>
            </a:r>
            <a:endParaRPr dirty="0"/>
          </a:p>
          <a:p>
            <a:pPr marL="0" lvl="0" indent="0" algn="l" rtl="0">
              <a:spcBef>
                <a:spcPts val="0"/>
              </a:spcBef>
              <a:spcAft>
                <a:spcPts val="0"/>
              </a:spcAft>
              <a:buClr>
                <a:schemeClr val="dk1"/>
              </a:buClr>
              <a:buSzPts val="1100"/>
              <a:buFont typeface="Arial"/>
              <a:buNone/>
            </a:pPr>
            <a:r>
              <a:rPr lang="en" dirty="0"/>
              <a:t>Counties like Los Angeles and Santa Clara did do the best, with Orange County also coming up in our county_year_merged analysis. Los Angeles also had the most incentives by far from all other counties.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e07acfde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e07acfde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 dirty="0"/>
              <a:t>This background image is of number of sales from 2015-2022 (all counties). The color is graded yellow to green for population.</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Answers to questions</a:t>
            </a:r>
            <a:endParaRPr dirty="0"/>
          </a:p>
          <a:p>
            <a:pPr marL="457200" lvl="0" indent="-298450" algn="l" rtl="0">
              <a:spcBef>
                <a:spcPts val="0"/>
              </a:spcBef>
              <a:spcAft>
                <a:spcPts val="0"/>
              </a:spcAft>
              <a:buSzPts val="1100"/>
              <a:buChar char="-"/>
            </a:pPr>
            <a:r>
              <a:rPr lang="en" dirty="0"/>
              <a:t>Potential opps</a:t>
            </a:r>
            <a:endParaRPr dirty="0"/>
          </a:p>
          <a:p>
            <a:pPr marL="457200" lvl="0" indent="-298450" algn="l" rtl="0">
              <a:spcBef>
                <a:spcPts val="0"/>
              </a:spcBef>
              <a:spcAft>
                <a:spcPts val="0"/>
              </a:spcAft>
              <a:buSzPts val="1100"/>
              <a:buChar char="-"/>
            </a:pPr>
            <a:r>
              <a:rPr lang="en" dirty="0"/>
              <a:t>What else?</a:t>
            </a:r>
            <a:endParaRPr dirty="0"/>
          </a:p>
          <a:p>
            <a:pPr marL="457200" lvl="0" indent="-298450" algn="l" rtl="0">
              <a:spcBef>
                <a:spcPts val="0"/>
              </a:spcBef>
              <a:spcAft>
                <a:spcPts val="0"/>
              </a:spcAft>
              <a:buSzPts val="1100"/>
              <a:buChar char="-"/>
            </a:pPr>
            <a:r>
              <a:rPr lang="en" dirty="0"/>
              <a:t>Future investigations; given more time what would we have done more of?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4a160ccf4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4a160ccf4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 For the deeper look into the counties: With populations varying so much, what are the factors within these counties that are similar? Look at these feature </a:t>
            </a:r>
            <a:r>
              <a:rPr lang="en-US" sz="1100" dirty="0" err="1"/>
              <a:t>importances</a:t>
            </a:r>
            <a:r>
              <a:rPr lang="en-US" sz="1100" dirty="0"/>
              <a:t> in other counties, maybe these could be the driving factors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e07acfde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e07acfde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Why we chose this topic</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09f987fb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509f987fb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4a160ccf4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4a160ccf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e07acfde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fe07acfde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b="1">
                <a:solidFill>
                  <a:schemeClr val="dk1"/>
                </a:solidFill>
              </a:rPr>
              <a:t>State / By Year / Details</a:t>
            </a:r>
            <a:endParaRPr/>
          </a:p>
          <a:p>
            <a:pPr marL="0" lvl="0" indent="0" algn="l" rtl="0">
              <a:lnSpc>
                <a:spcPct val="100000"/>
              </a:lnSpc>
              <a:spcBef>
                <a:spcPts val="0"/>
              </a:spcBef>
              <a:spcAft>
                <a:spcPts val="0"/>
              </a:spcAft>
              <a:buSzPts val="1100"/>
              <a:buNone/>
            </a:pPr>
            <a:r>
              <a:rPr lang="en" sz="1100">
                <a:solidFill>
                  <a:schemeClr val="dk1"/>
                </a:solidFill>
              </a:rPr>
              <a:t>ICE Bans:</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Washington / 2030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California / 2035 / All new vehicles sold must be zero emission</a:t>
            </a:r>
            <a:endParaRPr/>
          </a:p>
          <a:p>
            <a:pPr marL="0" lvl="0" indent="0" algn="l" rtl="0">
              <a:lnSpc>
                <a:spcPct val="100000"/>
              </a:lnSpc>
              <a:spcBef>
                <a:spcPts val="0"/>
              </a:spcBef>
              <a:spcAft>
                <a:spcPts val="0"/>
              </a:spcAft>
              <a:buClr>
                <a:schemeClr val="dk1"/>
              </a:buClr>
              <a:buSzPts val="1100"/>
              <a:buFont typeface="Arial"/>
              <a:buNone/>
            </a:pPr>
            <a:r>
              <a:rPr lang="en" sz="1100">
                <a:solidFill>
                  <a:schemeClr val="dk1"/>
                </a:solidFill>
              </a:rPr>
              <a:t>Colorado / 2050 / All new vehicles sold must be zero emission</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e07acfde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fe07acfde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e07acfde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e07acfde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dirty="0"/>
              <a:t>Include data sets and type of data found in research. What was removed from our data and what was kept?</a:t>
            </a:r>
            <a:endParaRPr dirty="0"/>
          </a:p>
          <a:p>
            <a:pPr marL="457200" lvl="0" indent="-298450" algn="l" rtl="0">
              <a:spcBef>
                <a:spcPts val="0"/>
              </a:spcBef>
              <a:spcAft>
                <a:spcPts val="0"/>
              </a:spcAft>
              <a:buSzPts val="1100"/>
              <a:buChar char="-"/>
            </a:pPr>
            <a:r>
              <a:rPr lang="en" dirty="0"/>
              <a:t>Limitations of the data:</a:t>
            </a:r>
          </a:p>
          <a:p>
            <a:pPr marL="457200" lvl="0" indent="-298450" algn="l" rtl="0">
              <a:spcBef>
                <a:spcPts val="0"/>
              </a:spcBef>
              <a:spcAft>
                <a:spcPts val="0"/>
              </a:spcAft>
              <a:buSzPts val="1100"/>
              <a:buChar char="-"/>
            </a:pPr>
            <a:r>
              <a:rPr lang="en" dirty="0">
                <a:solidFill>
                  <a:schemeClr val="dk1"/>
                </a:solidFill>
              </a:rPr>
              <a:t>-Demographics doesn’t contain the county, which is why our main focus was on incentives, population, and sales. </a:t>
            </a:r>
          </a:p>
          <a:p>
            <a:pPr marL="457200" lvl="0" indent="-298450" algn="l" rtl="0">
              <a:spcBef>
                <a:spcPts val="0"/>
              </a:spcBef>
              <a:spcAft>
                <a:spcPts val="0"/>
              </a:spcAft>
              <a:buSzPts val="1100"/>
              <a:buChar char="-"/>
            </a:pPr>
            <a:r>
              <a:rPr lang="en" dirty="0">
                <a:solidFill>
                  <a:schemeClr val="dk1"/>
                </a:solidFill>
              </a:rPr>
              <a:t>- Emailed organizations for incentive start dates, made an assumption that those we didn’t get dates for started on 1/1/2019 due to increased funding that year ( and many other incentives starting on that date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Average commute vs household income</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Average age of EV drivers was 50. </a:t>
            </a:r>
            <a:endParaRPr sz="5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e07acfde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e07acfde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filtered for the year 2022, color is scaled yellow to green for max amount ($)</a:t>
            </a:r>
          </a:p>
          <a:p>
            <a:pPr marL="0" lvl="0" indent="0" algn="l" rtl="0">
              <a:spcBef>
                <a:spcPts val="0"/>
              </a:spcBef>
              <a:spcAft>
                <a:spcPts val="0"/>
              </a:spcAft>
              <a:buNone/>
            </a:pPr>
            <a:r>
              <a:rPr lang="en-US" dirty="0"/>
              <a:t>Based off of this we’d assume sales in San Mateo, Marin, and other high incentive amount counties to be the highest, but this wasn’t necessarily true.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shows 2022 sales (where there are at least 500),</a:t>
            </a:r>
          </a:p>
          <a:p>
            <a:r>
              <a:rPr lang="en-US" dirty="0"/>
              <a:t>Color scales from yellow to red for total incentive amount</a:t>
            </a:r>
          </a:p>
          <a:p>
            <a:r>
              <a:rPr lang="en-US" dirty="0"/>
              <a:t>Number on top is total incentive count</a:t>
            </a:r>
          </a:p>
          <a:p>
            <a:endParaRPr lang="en-US" dirty="0"/>
          </a:p>
          <a:p>
            <a:pPr marL="158750" indent="0">
              <a:buNone/>
            </a:pPr>
            <a:r>
              <a:rPr lang="en-US" dirty="0"/>
              <a:t>Marin had 2</a:t>
            </a:r>
            <a:r>
              <a:rPr lang="en-US" baseline="30000" dirty="0"/>
              <a:t>nd</a:t>
            </a:r>
            <a:r>
              <a:rPr lang="en-US" dirty="0"/>
              <a:t> highest incentive amount and has some of the least sales</a:t>
            </a:r>
          </a:p>
          <a:p>
            <a:pPr marL="158750" indent="0">
              <a:buNone/>
            </a:pPr>
            <a:r>
              <a:rPr lang="en-US" dirty="0"/>
              <a:t>San Diego had both a low number and dollar amount for incentives, but had higher sales than San Mateo (with a much higher count and amount)</a:t>
            </a:r>
          </a:p>
        </p:txBody>
      </p:sp>
    </p:spTree>
    <p:extLst>
      <p:ext uri="{BB962C8B-B14F-4D97-AF65-F5344CB8AC3E}">
        <p14:creationId xmlns:p14="http://schemas.microsoft.com/office/powerpoint/2010/main" val="342661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marketbusinessnews.com/financial-glossary/electric-vehic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72850" y="3484975"/>
            <a:ext cx="8520600" cy="1390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California EV Dreams</a:t>
            </a:r>
            <a:br>
              <a:rPr lang="en" b="1"/>
            </a:br>
            <a:endParaRPr b="1"/>
          </a:p>
        </p:txBody>
      </p:sp>
      <p:sp>
        <p:nvSpPr>
          <p:cNvPr id="63" name="Google Shape;63;p13"/>
          <p:cNvSpPr txBox="1">
            <a:spLocks noGrp="1"/>
          </p:cNvSpPr>
          <p:nvPr>
            <p:ph type="subTitle" idx="1"/>
          </p:nvPr>
        </p:nvSpPr>
        <p:spPr>
          <a:xfrm>
            <a:off x="311700" y="4432225"/>
            <a:ext cx="8520600" cy="7926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Clr>
                <a:schemeClr val="dk1"/>
              </a:buClr>
              <a:buSzPts val="770"/>
              <a:buFont typeface="Arial"/>
              <a:buNone/>
            </a:pPr>
            <a:r>
              <a:rPr lang="en" sz="5200">
                <a:solidFill>
                  <a:srgbClr val="444444"/>
                </a:solidFill>
              </a:rPr>
              <a:t>A comprehensive view of EV sales in the state of California</a:t>
            </a:r>
            <a:endParaRPr>
              <a:solidFill>
                <a:srgbClr val="444444"/>
              </a:solidFill>
            </a:endParaRPr>
          </a:p>
        </p:txBody>
      </p:sp>
      <p:pic>
        <p:nvPicPr>
          <p:cNvPr id="64" name="Google Shape;64;p13"/>
          <p:cNvPicPr preferRelativeResize="0"/>
          <p:nvPr/>
        </p:nvPicPr>
        <p:blipFill>
          <a:blip r:embed="rId3">
            <a:alphaModFix/>
          </a:blip>
          <a:stretch>
            <a:fillRect/>
          </a:stretch>
        </p:blipFill>
        <p:spPr>
          <a:xfrm>
            <a:off x="2561369" y="107453"/>
            <a:ext cx="4681334" cy="312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612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Rank of feature importance</a:t>
            </a:r>
            <a:endParaRPr dirty="0"/>
          </a:p>
        </p:txBody>
      </p:sp>
      <p:pic>
        <p:nvPicPr>
          <p:cNvPr id="152" name="Google Shape;152;p21"/>
          <p:cNvPicPr preferRelativeResize="0"/>
          <p:nvPr/>
        </p:nvPicPr>
        <p:blipFill>
          <a:blip r:embed="rId3">
            <a:alphaModFix/>
          </a:blip>
          <a:stretch>
            <a:fillRect/>
          </a:stretch>
        </p:blipFill>
        <p:spPr>
          <a:xfrm>
            <a:off x="4496350" y="1247547"/>
            <a:ext cx="4383000" cy="3661024"/>
          </a:xfrm>
          <a:prstGeom prst="rect">
            <a:avLst/>
          </a:prstGeom>
          <a:noFill/>
          <a:ln>
            <a:noFill/>
          </a:ln>
        </p:spPr>
      </p:pic>
      <p:pic>
        <p:nvPicPr>
          <p:cNvPr id="153" name="Google Shape;153;p21"/>
          <p:cNvPicPr preferRelativeResize="0"/>
          <p:nvPr/>
        </p:nvPicPr>
        <p:blipFill>
          <a:blip r:embed="rId4">
            <a:alphaModFix/>
          </a:blip>
          <a:stretch>
            <a:fillRect/>
          </a:stretch>
        </p:blipFill>
        <p:spPr>
          <a:xfrm>
            <a:off x="275138" y="1258084"/>
            <a:ext cx="4355074" cy="3639950"/>
          </a:xfrm>
          <a:prstGeom prst="rect">
            <a:avLst/>
          </a:prstGeom>
          <a:noFill/>
          <a:ln>
            <a:noFill/>
          </a:ln>
        </p:spPr>
      </p:pic>
      <p:sp>
        <p:nvSpPr>
          <p:cNvPr id="154" name="Google Shape;154;p21"/>
          <p:cNvSpPr txBox="1"/>
          <p:nvPr/>
        </p:nvSpPr>
        <p:spPr>
          <a:xfrm>
            <a:off x="5118550" y="810950"/>
            <a:ext cx="31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Economica"/>
                <a:ea typeface="Economica"/>
                <a:cs typeface="Economica"/>
                <a:sym typeface="Economica"/>
              </a:rPr>
              <a:t>Without County</a:t>
            </a:r>
            <a:endParaRPr dirty="0">
              <a:latin typeface="Economica"/>
              <a:ea typeface="Economica"/>
              <a:cs typeface="Economica"/>
              <a:sym typeface="Economica"/>
            </a:endParaRPr>
          </a:p>
        </p:txBody>
      </p:sp>
      <p:sp>
        <p:nvSpPr>
          <p:cNvPr id="155" name="Google Shape;155;p21"/>
          <p:cNvSpPr txBox="1"/>
          <p:nvPr/>
        </p:nvSpPr>
        <p:spPr>
          <a:xfrm>
            <a:off x="883375" y="892525"/>
            <a:ext cx="31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Economica"/>
                <a:ea typeface="Economica"/>
                <a:cs typeface="Economica"/>
                <a:sym typeface="Economica"/>
              </a:rPr>
              <a:t>With County</a:t>
            </a:r>
            <a:endParaRPr dirty="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Machine Learning Model</a:t>
            </a:r>
            <a:endParaRPr/>
          </a:p>
        </p:txBody>
      </p:sp>
      <p:sp>
        <p:nvSpPr>
          <p:cNvPr id="146" name="Google Shape;146;p20"/>
          <p:cNvSpPr txBox="1">
            <a:spLocks noGrp="1"/>
          </p:cNvSpPr>
          <p:nvPr>
            <p:ph type="body" idx="1"/>
          </p:nvPr>
        </p:nvSpPr>
        <p:spPr>
          <a:xfrm>
            <a:off x="311700" y="1225225"/>
            <a:ext cx="8520600" cy="3837000"/>
          </a:xfrm>
          <a:prstGeom prst="rect">
            <a:avLst/>
          </a:prstGeom>
        </p:spPr>
        <p:txBody>
          <a:bodyPr spcFirstLastPara="1" wrap="square" lIns="91425" tIns="91425" rIns="91425" bIns="91425" anchor="t" anchorCtr="0">
            <a:normAutofit/>
          </a:bodyPr>
          <a:lstStyle/>
          <a:p>
            <a:pPr marL="152400" lvl="0" indent="0" algn="l" rtl="0">
              <a:spcBef>
                <a:spcPts val="0"/>
              </a:spcBef>
              <a:spcAft>
                <a:spcPts val="0"/>
              </a:spcAft>
              <a:buClr>
                <a:srgbClr val="24292F"/>
              </a:buClr>
              <a:buSzPts val="1200"/>
              <a:buNone/>
            </a:pPr>
            <a:r>
              <a:rPr lang="en-US" sz="1200" dirty="0">
                <a:solidFill>
                  <a:srgbClr val="2B2B2B"/>
                </a:solidFill>
                <a:latin typeface="Open Sans" panose="020B0606030504020204" pitchFamily="34" charset="0"/>
                <a:ea typeface="Open Sans" panose="020B0606030504020204" pitchFamily="34" charset="0"/>
                <a:cs typeface="Open Sans" panose="020B0606030504020204" pitchFamily="34" charset="0"/>
              </a:rPr>
              <a:t>Our merged demographics with counties dataset performed the best in both our Random Forest Regression and Gradient Boosting Regression models. </a:t>
            </a:r>
          </a:p>
          <a:p>
            <a:pPr algn="l">
              <a:buFont typeface="Arial" panose="020B0604020202020204" pitchFamily="34" charset="0"/>
              <a:buChar char="•"/>
            </a:pP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Random Forest: R² training score of 0.986 and testing score of 0.907</a:t>
            </a:r>
          </a:p>
          <a:p>
            <a:pPr algn="l">
              <a:buFont typeface="Arial" panose="020B0604020202020204" pitchFamily="34" charset="0"/>
              <a:buChar char="•"/>
            </a:pP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Gradient Boosting: Accuracy score on training set of 100% and testing set of 92.4%</a:t>
            </a:r>
            <a:endParaRPr lang="en-US" sz="1200" dirty="0">
              <a:solidFill>
                <a:srgbClr val="2B2B2B"/>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7EF752C8-0F65-B0A3-6DD7-D420BCD3689C}"/>
              </a:ext>
            </a:extLst>
          </p:cNvPr>
          <p:cNvPicPr>
            <a:picLocks noChangeAspect="1"/>
          </p:cNvPicPr>
          <p:nvPr/>
        </p:nvPicPr>
        <p:blipFill>
          <a:blip r:embed="rId3"/>
          <a:stretch>
            <a:fillRect/>
          </a:stretch>
        </p:blipFill>
        <p:spPr>
          <a:xfrm>
            <a:off x="155850" y="2196063"/>
            <a:ext cx="8832300" cy="20370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BFE55EE1-7C0A-29F1-2019-E1692C8EA5E1}"/>
              </a:ext>
            </a:extLst>
          </p:cNvPr>
          <p:cNvGraphicFramePr>
            <a:graphicFrameLocks noChangeAspect="1"/>
          </p:cNvGraphicFramePr>
          <p:nvPr>
            <p:extLst>
              <p:ext uri="{D42A27DB-BD31-4B8C-83A1-F6EECF244321}">
                <p14:modId xmlns:p14="http://schemas.microsoft.com/office/powerpoint/2010/main" val="289536758"/>
              </p:ext>
            </p:extLst>
          </p:nvPr>
        </p:nvGraphicFramePr>
        <p:xfrm>
          <a:off x="1512706" y="1092000"/>
          <a:ext cx="6118588" cy="3941734"/>
        </p:xfrm>
        <a:graphic>
          <a:graphicData uri="http://schemas.openxmlformats.org/presentationml/2006/ole">
            <mc:AlternateContent xmlns:mc="http://schemas.openxmlformats.org/markup-compatibility/2006">
              <mc:Choice xmlns:v="urn:schemas-microsoft-com:vml" Requires="v">
                <p:oleObj name="Bitmap Image" r:id="rId3" imgW="9113400" imgH="5890320" progId="PBrush">
                  <p:embed/>
                </p:oleObj>
              </mc:Choice>
              <mc:Fallback>
                <p:oleObj name="Bitmap Image" r:id="rId3" imgW="9113400" imgH="5890320" progId="PBrush">
                  <p:embed/>
                  <p:pic>
                    <p:nvPicPr>
                      <p:cNvPr id="0" name=""/>
                      <p:cNvPicPr/>
                      <p:nvPr/>
                    </p:nvPicPr>
                    <p:blipFill>
                      <a:blip r:embed="rId4">
                        <a:alphaModFix amt="70000"/>
                      </a:blip>
                      <a:stretch>
                        <a:fillRect/>
                      </a:stretch>
                    </p:blipFill>
                    <p:spPr>
                      <a:xfrm>
                        <a:off x="1512706" y="1092000"/>
                        <a:ext cx="6118588" cy="3941734"/>
                      </a:xfrm>
                      <a:prstGeom prst="rect">
                        <a:avLst/>
                      </a:prstGeom>
                    </p:spPr>
                  </p:pic>
                </p:oleObj>
              </mc:Fallback>
            </mc:AlternateContent>
          </a:graphicData>
        </a:graphic>
      </p:graphicFrame>
      <p:sp>
        <p:nvSpPr>
          <p:cNvPr id="168" name="Google Shape;168;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Conclusions</a:t>
            </a:r>
            <a:endParaRPr/>
          </a:p>
        </p:txBody>
      </p:sp>
      <p:sp>
        <p:nvSpPr>
          <p:cNvPr id="169" name="Google Shape;169;p23"/>
          <p:cNvSpPr txBox="1">
            <a:spLocks noGrp="1"/>
          </p:cNvSpPr>
          <p:nvPr>
            <p:ph type="body" idx="1"/>
          </p:nvPr>
        </p:nvSpPr>
        <p:spPr>
          <a:xfrm>
            <a:off x="416850" y="1092000"/>
            <a:ext cx="8612100" cy="392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did we learn?</a:t>
            </a:r>
            <a:endParaRPr/>
          </a:p>
          <a:p>
            <a:pPr marL="914400" lvl="1" indent="-317500" algn="l" rtl="0">
              <a:spcBef>
                <a:spcPts val="0"/>
              </a:spcBef>
              <a:spcAft>
                <a:spcPts val="0"/>
              </a:spcAft>
              <a:buSzPts val="1400"/>
              <a:buChar char="○"/>
            </a:pPr>
            <a:r>
              <a:rPr lang="en"/>
              <a:t>Population is one of the biggest factors contributing to EV sales as is evident by the data.</a:t>
            </a:r>
            <a:endParaRPr/>
          </a:p>
          <a:p>
            <a:pPr marL="914400" lvl="1" indent="-317500" algn="l" rtl="0">
              <a:spcBef>
                <a:spcPts val="0"/>
              </a:spcBef>
              <a:spcAft>
                <a:spcPts val="0"/>
              </a:spcAft>
              <a:buSzPts val="1400"/>
              <a:buChar char="○"/>
            </a:pPr>
            <a:r>
              <a:rPr lang="en"/>
              <a:t>The more incentives offered by the county, the higher EV sales tend to be. </a:t>
            </a:r>
            <a:endParaRPr/>
          </a:p>
          <a:p>
            <a:pPr marL="914400" lvl="1" indent="-317500" algn="l" rtl="0">
              <a:spcBef>
                <a:spcPts val="0"/>
              </a:spcBef>
              <a:spcAft>
                <a:spcPts val="0"/>
              </a:spcAft>
              <a:buSzPts val="1400"/>
              <a:buChar char="○"/>
            </a:pPr>
            <a:r>
              <a:rPr lang="en"/>
              <a:t>Demographics in general did not have a high impact on sales.</a:t>
            </a:r>
            <a:endParaRPr/>
          </a:p>
          <a:p>
            <a:pPr marL="914400" lvl="1" indent="-317500" algn="l" rtl="0">
              <a:spcBef>
                <a:spcPts val="0"/>
              </a:spcBef>
              <a:spcAft>
                <a:spcPts val="0"/>
              </a:spcAft>
              <a:buSzPts val="1400"/>
              <a:buChar char="○"/>
            </a:pPr>
            <a:r>
              <a:rPr lang="en"/>
              <a:t>The average age of an EV owner was 50.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 Opportunities</a:t>
            </a:r>
            <a:endParaRPr/>
          </a:p>
        </p:txBody>
      </p:sp>
      <p:sp>
        <p:nvSpPr>
          <p:cNvPr id="175" name="Google Shape;175;p24"/>
          <p:cNvSpPr txBox="1">
            <a:spLocks noGrp="1"/>
          </p:cNvSpPr>
          <p:nvPr>
            <p:ph type="body" idx="1"/>
          </p:nvPr>
        </p:nvSpPr>
        <p:spPr>
          <a:xfrm>
            <a:off x="416850" y="1092000"/>
            <a:ext cx="8612100" cy="3925800"/>
          </a:xfrm>
          <a:prstGeom prst="rect">
            <a:avLst/>
          </a:prstGeom>
        </p:spPr>
        <p:txBody>
          <a:bodyPr spcFirstLastPara="1" wrap="square" lIns="91425" tIns="91425" rIns="91425" bIns="91425" anchor="t" anchorCtr="0">
            <a:normAutofit/>
          </a:bodyPr>
          <a:lstStyle/>
          <a:p>
            <a:pPr marL="457200" lvl="0" indent="-317500" algn="l" rtl="0">
              <a:lnSpc>
                <a:spcPct val="105000"/>
              </a:lnSpc>
              <a:spcBef>
                <a:spcPts val="0"/>
              </a:spcBef>
              <a:spcAft>
                <a:spcPts val="0"/>
              </a:spcAft>
              <a:buSzPts val="1400"/>
              <a:buChar char="●"/>
            </a:pPr>
            <a:r>
              <a:rPr lang="en" sz="1400" dirty="0"/>
              <a:t>Potential limitations of our data; our database for demographics did not contain county thus limited shared data with other databases. </a:t>
            </a:r>
            <a:endParaRPr sz="1400" dirty="0"/>
          </a:p>
          <a:p>
            <a:pPr marL="457200" lvl="0" indent="-317500" algn="l" rtl="0">
              <a:lnSpc>
                <a:spcPct val="105000"/>
              </a:lnSpc>
              <a:spcBef>
                <a:spcPts val="0"/>
              </a:spcBef>
              <a:spcAft>
                <a:spcPts val="0"/>
              </a:spcAft>
              <a:buSzPts val="1400"/>
              <a:buChar char="●"/>
            </a:pPr>
            <a:r>
              <a:rPr lang="en" sz="1400" dirty="0"/>
              <a:t>Potential opportunities for manufacturers of EV vehicles could be as simple as awareness of incentives to counties with a lower EV purchase rate particularly in smaller populated counties. </a:t>
            </a:r>
            <a:endParaRPr sz="1400" dirty="0"/>
          </a:p>
          <a:p>
            <a:pPr marL="457200" lvl="0" indent="-317500" algn="l" rtl="0">
              <a:lnSpc>
                <a:spcPct val="105000"/>
              </a:lnSpc>
              <a:spcBef>
                <a:spcPts val="0"/>
              </a:spcBef>
              <a:spcAft>
                <a:spcPts val="0"/>
              </a:spcAft>
              <a:buSzPts val="1400"/>
              <a:buChar char="●"/>
            </a:pPr>
            <a:r>
              <a:rPr lang="en" sz="1400" dirty="0"/>
              <a:t>Does ethnic/racial diversity matter and/or contribute to EV sales?</a:t>
            </a:r>
            <a:endParaRPr sz="1400" dirty="0"/>
          </a:p>
          <a:p>
            <a:pPr marL="457200" lvl="0" indent="-317500" algn="l" rtl="0">
              <a:lnSpc>
                <a:spcPct val="105000"/>
              </a:lnSpc>
              <a:spcBef>
                <a:spcPts val="0"/>
              </a:spcBef>
              <a:spcAft>
                <a:spcPts val="0"/>
              </a:spcAft>
              <a:buSzPts val="1400"/>
              <a:buChar char="●"/>
            </a:pPr>
            <a:r>
              <a:rPr lang="en" sz="1400" dirty="0"/>
              <a:t>What about age? Should manufactures target market a younger demographic group by building a customer centric approach to their marketing?</a:t>
            </a:r>
          </a:p>
          <a:p>
            <a:pPr marL="457200" lvl="0" indent="-317500" algn="l" rtl="0">
              <a:lnSpc>
                <a:spcPct val="105000"/>
              </a:lnSpc>
              <a:spcBef>
                <a:spcPts val="0"/>
              </a:spcBef>
              <a:spcAft>
                <a:spcPts val="0"/>
              </a:spcAft>
              <a:buSzPts val="1400"/>
              <a:buChar char="●"/>
            </a:pPr>
            <a:r>
              <a:rPr lang="en-US" sz="1400" dirty="0"/>
              <a:t>Deeper look into Orange, Los Angeles, and Santa Clara counties and their similar feature importance.</a:t>
            </a:r>
          </a:p>
          <a:p>
            <a:pPr marL="457200" lvl="0" indent="-317500" algn="l" rtl="0">
              <a:lnSpc>
                <a:spcPct val="105000"/>
              </a:lnSpc>
              <a:spcBef>
                <a:spcPts val="0"/>
              </a:spcBef>
              <a:spcAft>
                <a:spcPts val="0"/>
              </a:spcAft>
              <a:buSzPts val="1400"/>
              <a:buChar char="●"/>
            </a:pPr>
            <a:r>
              <a:rPr lang="en-US" sz="1400" dirty="0"/>
              <a:t>Comparison of ICE and EV sales. Do different vehicle types sell at similar rates within counties?      If not, what factors contribute to these differences? </a:t>
            </a:r>
          </a:p>
          <a:p>
            <a:pPr marL="457200" lvl="0" indent="-317500" algn="l" rtl="0">
              <a:lnSpc>
                <a:spcPct val="105000"/>
              </a:lnSpc>
              <a:spcBef>
                <a:spcPts val="0"/>
              </a:spcBef>
              <a:spcAft>
                <a:spcPts val="0"/>
              </a:spcAft>
              <a:buSzPts val="1400"/>
              <a:buChar char="●"/>
            </a:pPr>
            <a:r>
              <a:rPr lang="en" sz="1400" dirty="0"/>
              <a:t>How much money does a typical EV owner save in fuel cost? And how much does this matter?</a:t>
            </a:r>
            <a:endParaRPr sz="1400" dirty="0"/>
          </a:p>
          <a:p>
            <a:pPr marL="457200" lvl="0" indent="-317500" algn="l" rtl="0">
              <a:lnSpc>
                <a:spcPct val="105000"/>
              </a:lnSpc>
              <a:spcBef>
                <a:spcPts val="0"/>
              </a:spcBef>
              <a:spcAft>
                <a:spcPts val="0"/>
              </a:spcAft>
              <a:buSzPts val="1400"/>
              <a:buChar char="●"/>
            </a:pPr>
            <a:r>
              <a:rPr lang="en" sz="1400" dirty="0"/>
              <a:t>What type of EV has higher sales and what are the factors that contribute to a higher sales margin?</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factors contribute to sales in CA?	</a:t>
            </a:r>
            <a:endParaRPr/>
          </a:p>
        </p:txBody>
      </p:sp>
      <p:sp>
        <p:nvSpPr>
          <p:cNvPr id="70" name="Google Shape;70;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solidFill>
                  <a:srgbClr val="24292F"/>
                </a:solidFill>
                <a:highlight>
                  <a:srgbClr val="FFFFFF"/>
                </a:highlight>
                <a:latin typeface="Arial"/>
                <a:ea typeface="Arial"/>
                <a:cs typeface="Arial"/>
                <a:sym typeface="Arial"/>
              </a:rPr>
              <a:t>The purpose of this project is to analyze factors that contribute to EV purchases in the state of California. At a more granular level, we will be looking at factors within California counties to determine any relevant factors that contribute most to purchases.</a:t>
            </a:r>
            <a:endParaRPr sz="1400">
              <a:solidFill>
                <a:srgbClr val="24292F"/>
              </a:solidFill>
              <a:highlight>
                <a:srgbClr val="FFFFFF"/>
              </a:highlight>
              <a:latin typeface="Arial"/>
              <a:ea typeface="Arial"/>
              <a:cs typeface="Arial"/>
              <a:sym typeface="Arial"/>
            </a:endParaRPr>
          </a:p>
          <a:p>
            <a:pPr marL="0" lvl="0" indent="0" algn="l" rtl="0">
              <a:spcBef>
                <a:spcPts val="1200"/>
              </a:spcBef>
              <a:spcAft>
                <a:spcPts val="0"/>
              </a:spcAft>
              <a:buNone/>
            </a:pPr>
            <a:endParaRPr sz="1400">
              <a:solidFill>
                <a:srgbClr val="24292F"/>
              </a:solidFill>
              <a:highlight>
                <a:srgbClr val="FFFFFF"/>
              </a:highlight>
              <a:latin typeface="Arial"/>
              <a:ea typeface="Arial"/>
              <a:cs typeface="Arial"/>
              <a:sym typeface="Arial"/>
            </a:endParaRPr>
          </a:p>
          <a:p>
            <a:pPr marL="457200" lvl="0" indent="-317500" algn="l" rtl="0">
              <a:spcBef>
                <a:spcPts val="120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With this analysis we would like to answer the following questions:</a:t>
            </a:r>
            <a:endParaRPr sz="140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sz="1400">
                <a:solidFill>
                  <a:srgbClr val="24292F"/>
                </a:solidFill>
                <a:highlight>
                  <a:srgbClr val="FFFFFF"/>
                </a:highlight>
                <a:latin typeface="Arial"/>
                <a:ea typeface="Arial"/>
                <a:cs typeface="Arial"/>
                <a:sym typeface="Arial"/>
              </a:rPr>
              <a:t>What is the opportunity in identifying a gap in this dataset?</a:t>
            </a:r>
            <a:endParaRPr sz="140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What is the market opportunity?</a:t>
            </a:r>
            <a:endParaRPr>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Which counties in CA should EV manufacturers focus their marketing?</a:t>
            </a:r>
            <a:endParaRPr>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Clr>
                <a:srgbClr val="24292F"/>
              </a:buClr>
              <a:buSzPts val="1400"/>
              <a:buFont typeface="Arial"/>
              <a:buChar char="○"/>
            </a:pPr>
            <a:r>
              <a:rPr lang="en">
                <a:solidFill>
                  <a:srgbClr val="24292F"/>
                </a:solidFill>
                <a:highlight>
                  <a:srgbClr val="FFFFFF"/>
                </a:highlight>
                <a:latin typeface="Arial"/>
                <a:ea typeface="Arial"/>
                <a:cs typeface="Arial"/>
                <a:sym typeface="Arial"/>
              </a:rPr>
              <a:t>Should EV manufacturers be encouraging implementation of incentives to drive sales?</a:t>
            </a:r>
            <a:endParaRPr>
              <a:solidFill>
                <a:srgbClr val="24292F"/>
              </a:solidFill>
              <a:highlight>
                <a:srgbClr val="FFFFFF"/>
              </a:highlight>
              <a:latin typeface="Arial"/>
              <a:ea typeface="Arial"/>
              <a:cs typeface="Arial"/>
              <a:sym typeface="Arial"/>
            </a:endParaRPr>
          </a:p>
          <a:p>
            <a:pPr marL="457200" lvl="0" indent="0" algn="l" rtl="0">
              <a:spcBef>
                <a:spcPts val="1200"/>
              </a:spcBef>
              <a:spcAft>
                <a:spcPts val="1200"/>
              </a:spcAft>
              <a:buNone/>
            </a:pPr>
            <a:endParaRPr sz="1500">
              <a:solidFill>
                <a:srgbClr val="24292F"/>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Tools &amp; Technologies</a:t>
            </a:r>
            <a:endParaRPr/>
          </a:p>
        </p:txBody>
      </p:sp>
      <p:sp>
        <p:nvSpPr>
          <p:cNvPr id="76" name="Google Shape;76;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17500" algn="l" rtl="0">
              <a:spcBef>
                <a:spcPts val="30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After identifying the topic and collecting the datasets to support it, we next identified our tool set. </a:t>
            </a:r>
            <a:endParaRPr sz="1400" dirty="0">
              <a:solidFill>
                <a:srgbClr val="24292F"/>
              </a:solidFill>
              <a:highlight>
                <a:srgbClr val="FFFFFF"/>
              </a:highlight>
              <a:latin typeface="Arial"/>
              <a:ea typeface="Arial"/>
              <a:cs typeface="Arial"/>
              <a:sym typeface="Arial"/>
            </a:endParaRPr>
          </a:p>
          <a:p>
            <a:pPr marL="457200" lvl="0" indent="-317500" algn="l" rtl="0">
              <a:spcBef>
                <a:spcPts val="0"/>
              </a:spcBef>
              <a:spcAft>
                <a:spcPts val="0"/>
              </a:spcAft>
              <a:buClr>
                <a:srgbClr val="24292F"/>
              </a:buClr>
              <a:buSzPts val="1400"/>
              <a:buFont typeface="Arial"/>
              <a:buChar char="●"/>
            </a:pPr>
            <a:r>
              <a:rPr lang="en" sz="1400" dirty="0">
                <a:solidFill>
                  <a:srgbClr val="24292F"/>
                </a:solidFill>
                <a:highlight>
                  <a:srgbClr val="FFFFFF"/>
                </a:highlight>
                <a:latin typeface="Arial"/>
                <a:ea typeface="Arial"/>
                <a:cs typeface="Arial"/>
                <a:sym typeface="Arial"/>
              </a:rPr>
              <a:t>Establishing a clear communication tool using Slack and Google docs was of utmost importance in order to keep the flow of information going and progression forward.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Python 3.7.13</a:t>
            </a:r>
            <a:r>
              <a:rPr lang="en" dirty="0">
                <a:solidFill>
                  <a:srgbClr val="24292F"/>
                </a:solidFill>
                <a:highlight>
                  <a:srgbClr val="FFFFFF"/>
                </a:highlight>
                <a:latin typeface="Arial"/>
                <a:ea typeface="Arial"/>
                <a:cs typeface="Arial"/>
                <a:sym typeface="Arial"/>
              </a:rPr>
              <a:t> and </a:t>
            </a:r>
            <a:r>
              <a:rPr lang="en" sz="1400" dirty="0">
                <a:solidFill>
                  <a:srgbClr val="24292F"/>
                </a:solidFill>
                <a:highlight>
                  <a:srgbClr val="FFFFFF"/>
                </a:highlight>
                <a:latin typeface="Arial"/>
                <a:ea typeface="Arial"/>
                <a:cs typeface="Arial"/>
                <a:sym typeface="Arial"/>
              </a:rPr>
              <a:t>Jupyter Notebook</a:t>
            </a:r>
            <a:r>
              <a:rPr lang="en" dirty="0">
                <a:solidFill>
                  <a:srgbClr val="24292F"/>
                </a:solidFill>
                <a:highlight>
                  <a:srgbClr val="FFFFFF"/>
                </a:highlight>
                <a:latin typeface="Arial"/>
                <a:ea typeface="Arial"/>
                <a:cs typeface="Arial"/>
                <a:sym typeface="Arial"/>
              </a:rPr>
              <a:t> were used to clean, reshape and transform our data</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Excel</a:t>
            </a:r>
            <a:r>
              <a:rPr lang="en" dirty="0">
                <a:solidFill>
                  <a:srgbClr val="24292F"/>
                </a:solidFill>
                <a:highlight>
                  <a:srgbClr val="FFFFFF"/>
                </a:highlight>
                <a:latin typeface="Arial"/>
                <a:ea typeface="Arial"/>
                <a:cs typeface="Arial"/>
                <a:sym typeface="Arial"/>
              </a:rPr>
              <a:t> was the original format of our datasets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SQL </a:t>
            </a:r>
            <a:r>
              <a:rPr lang="en" dirty="0">
                <a:solidFill>
                  <a:srgbClr val="24292F"/>
                </a:solidFill>
                <a:highlight>
                  <a:srgbClr val="FFFFFF"/>
                </a:highlight>
                <a:latin typeface="Arial"/>
                <a:ea typeface="Arial"/>
                <a:cs typeface="Arial"/>
                <a:sym typeface="Arial"/>
              </a:rPr>
              <a:t>was used to create our relational database and where we extracted our data into PG admin.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Tableau</a:t>
            </a:r>
            <a:r>
              <a:rPr lang="en" dirty="0">
                <a:solidFill>
                  <a:srgbClr val="24292F"/>
                </a:solidFill>
                <a:highlight>
                  <a:srgbClr val="FFFFFF"/>
                </a:highlight>
                <a:latin typeface="Arial"/>
                <a:ea typeface="Arial"/>
                <a:cs typeface="Arial"/>
                <a:sym typeface="Arial"/>
              </a:rPr>
              <a:t> was our visual tool and what we used to create our visuals; incentives by county, sales by county and average commute of EV owners.</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Google Slides and Tableau were used </a:t>
            </a:r>
            <a:r>
              <a:rPr lang="en" dirty="0">
                <a:solidFill>
                  <a:srgbClr val="24292F"/>
                </a:solidFill>
                <a:highlight>
                  <a:srgbClr val="FFFFFF"/>
                </a:highlight>
                <a:latin typeface="Arial"/>
                <a:ea typeface="Arial"/>
                <a:cs typeface="Arial"/>
                <a:sym typeface="Arial"/>
              </a:rPr>
              <a:t>as our primary tools for our dashboard. </a:t>
            </a:r>
            <a:endParaRPr sz="1400" dirty="0">
              <a:solidFill>
                <a:srgbClr val="24292F"/>
              </a:solidFill>
              <a:highlight>
                <a:srgbClr val="FFFFFF"/>
              </a:highlight>
              <a:latin typeface="Arial"/>
              <a:ea typeface="Arial"/>
              <a:cs typeface="Arial"/>
              <a:sym typeface="Arial"/>
            </a:endParaRPr>
          </a:p>
          <a:p>
            <a:pPr marL="914400" lvl="1" indent="-317500" algn="l" rtl="0">
              <a:spcBef>
                <a:spcPts val="0"/>
              </a:spcBef>
              <a:spcAft>
                <a:spcPts val="0"/>
              </a:spcAft>
              <a:buSzPts val="1400"/>
              <a:buFont typeface="Arial"/>
              <a:buChar char="○"/>
            </a:pPr>
            <a:r>
              <a:rPr lang="en" sz="1400" dirty="0">
                <a:solidFill>
                  <a:srgbClr val="24292F"/>
                </a:solidFill>
                <a:highlight>
                  <a:srgbClr val="FFFFFF"/>
                </a:highlight>
                <a:latin typeface="Arial"/>
                <a:ea typeface="Arial"/>
                <a:cs typeface="Arial"/>
                <a:sym typeface="Arial"/>
              </a:rPr>
              <a:t>HTML and CSS w</a:t>
            </a:r>
            <a:r>
              <a:rPr lang="en" dirty="0">
                <a:solidFill>
                  <a:srgbClr val="24292F"/>
                </a:solidFill>
                <a:highlight>
                  <a:srgbClr val="FFFFFF"/>
                </a:highlight>
                <a:latin typeface="Arial"/>
                <a:ea typeface="Arial"/>
                <a:cs typeface="Arial"/>
                <a:sym typeface="Arial"/>
              </a:rPr>
              <a:t>ere both used in the building of our web application.</a:t>
            </a:r>
            <a:endParaRPr sz="1400" dirty="0">
              <a:solidFill>
                <a:srgbClr val="24292F"/>
              </a:solidFill>
              <a:highlight>
                <a:srgbClr val="FFFFFF"/>
              </a:highlight>
              <a:latin typeface="Arial"/>
              <a:ea typeface="Arial"/>
              <a:cs typeface="Arial"/>
              <a:sym typeface="Arial"/>
            </a:endParaRPr>
          </a:p>
          <a:p>
            <a:pPr marL="0" lvl="0" indent="0" algn="l" rtl="0">
              <a:spcBef>
                <a:spcPts val="1200"/>
              </a:spcBef>
              <a:spcAft>
                <a:spcPts val="1200"/>
              </a:spcAft>
              <a:buNone/>
            </a:pPr>
            <a:endParaRPr sz="1400"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an EV?</a:t>
            </a:r>
            <a:endParaRPr/>
          </a:p>
        </p:txBody>
      </p:sp>
      <p:sp>
        <p:nvSpPr>
          <p:cNvPr id="82" name="Google Shape;82;p16"/>
          <p:cNvSpPr txBox="1">
            <a:spLocks noGrp="1"/>
          </p:cNvSpPr>
          <p:nvPr>
            <p:ph type="body" idx="1"/>
          </p:nvPr>
        </p:nvSpPr>
        <p:spPr>
          <a:xfrm>
            <a:off x="311700" y="12400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An electric vehicle is a vehicle that runs fully or partially on electricity. Unlike conventional vehicles that just use fossil fuels, e-vehicles use an electric motor that is powered by a fuel cell or batteries. We can also use the terms ‘e-vehicle‘ and ‘EV.’</a:t>
            </a:r>
            <a:r>
              <a:rPr lang="en" sz="1500" b="1"/>
              <a:t>*</a:t>
            </a:r>
            <a:r>
              <a:rPr lang="en" b="1"/>
              <a:t> </a:t>
            </a:r>
            <a:endParaRPr b="1"/>
          </a:p>
          <a:p>
            <a:pPr marL="457200" lvl="0" indent="0" algn="l" rtl="0">
              <a:spcBef>
                <a:spcPts val="1200"/>
              </a:spcBef>
              <a:spcAft>
                <a:spcPts val="1200"/>
              </a:spcAft>
              <a:buNone/>
            </a:pPr>
            <a:endParaRPr b="1"/>
          </a:p>
        </p:txBody>
      </p:sp>
      <p:sp>
        <p:nvSpPr>
          <p:cNvPr id="83" name="Google Shape;83;p16"/>
          <p:cNvSpPr txBox="1"/>
          <p:nvPr/>
        </p:nvSpPr>
        <p:spPr>
          <a:xfrm>
            <a:off x="651275" y="4766075"/>
            <a:ext cx="634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 </a:t>
            </a:r>
            <a:r>
              <a:rPr lang="en" sz="1200" i="1" u="sng">
                <a:solidFill>
                  <a:schemeClr val="hlink"/>
                </a:solidFill>
                <a:latin typeface="Open Sans"/>
                <a:ea typeface="Open Sans"/>
                <a:cs typeface="Open Sans"/>
                <a:sym typeface="Open Sans"/>
                <a:hlinkClick r:id="rId3"/>
              </a:rPr>
              <a:t>https://marketbusinessnews.com/financial-glossary/electric-vehicle/</a:t>
            </a:r>
            <a:r>
              <a:rPr lang="en" sz="1200" i="1">
                <a:latin typeface="Open Sans"/>
                <a:ea typeface="Open Sans"/>
                <a:cs typeface="Open Sans"/>
                <a:sym typeface="Open Sans"/>
              </a:rPr>
              <a:t> </a:t>
            </a:r>
            <a:endParaRPr sz="1200" i="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p:nvPr/>
        </p:nvSpPr>
        <p:spPr>
          <a:xfrm>
            <a:off x="4925074" y="1238887"/>
            <a:ext cx="3573900" cy="3425700"/>
          </a:xfrm>
          <a:prstGeom prst="rect">
            <a:avLst/>
          </a:prstGeom>
          <a:solidFill>
            <a:srgbClr val="444444"/>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89" name="Google Shape;89;p17"/>
          <p:cNvSpPr txBox="1"/>
          <p:nvPr/>
        </p:nvSpPr>
        <p:spPr>
          <a:xfrm>
            <a:off x="5780008" y="1321551"/>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West Coast EV uptake 2.7x more than national average</a:t>
            </a:r>
            <a:endParaRPr/>
          </a:p>
        </p:txBody>
      </p:sp>
      <p:cxnSp>
        <p:nvCxnSpPr>
          <p:cNvPr id="90" name="Google Shape;90;p17"/>
          <p:cNvCxnSpPr/>
          <p:nvPr/>
        </p:nvCxnSpPr>
        <p:spPr>
          <a:xfrm>
            <a:off x="5680757" y="1349233"/>
            <a:ext cx="0" cy="3108900"/>
          </a:xfrm>
          <a:prstGeom prst="straightConnector1">
            <a:avLst/>
          </a:prstGeom>
          <a:noFill/>
          <a:ln w="9525" cap="flat" cmpd="sng">
            <a:solidFill>
              <a:schemeClr val="accent2"/>
            </a:solidFill>
            <a:prstDash val="solid"/>
            <a:miter lim="800000"/>
            <a:headEnd type="none" w="sm" len="sm"/>
            <a:tailEnd type="none" w="sm" len="sm"/>
          </a:ln>
        </p:spPr>
      </p:cxnSp>
      <p:sp>
        <p:nvSpPr>
          <p:cNvPr id="91" name="Google Shape;91;p17"/>
          <p:cNvSpPr/>
          <p:nvPr/>
        </p:nvSpPr>
        <p:spPr>
          <a:xfrm rot="10800000" flipH="1">
            <a:off x="639640" y="4596248"/>
            <a:ext cx="1064400" cy="1578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92" name="Google Shape;92;p17"/>
          <p:cNvSpPr/>
          <p:nvPr/>
        </p:nvSpPr>
        <p:spPr>
          <a:xfrm rot="10800000">
            <a:off x="706860" y="1238348"/>
            <a:ext cx="3600300" cy="3396300"/>
          </a:xfrm>
          <a:prstGeom prst="rect">
            <a:avLst/>
          </a:prstGeom>
          <a:solidFill>
            <a:srgbClr val="F2F2F2"/>
          </a:solidFill>
          <a:ln>
            <a:noFill/>
          </a:ln>
          <a:effectLst>
            <a:outerShdw blurRad="50800" dist="38100" dir="10800000" algn="r"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93" name="Google Shape;93;p17"/>
          <p:cNvSpPr txBox="1"/>
          <p:nvPr/>
        </p:nvSpPr>
        <p:spPr>
          <a:xfrm>
            <a:off x="611317" y="786371"/>
            <a:ext cx="3018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Global Trends</a:t>
            </a:r>
            <a:endParaRPr/>
          </a:p>
        </p:txBody>
      </p:sp>
      <p:sp>
        <p:nvSpPr>
          <p:cNvPr id="94" name="Google Shape;94;p17"/>
          <p:cNvSpPr/>
          <p:nvPr/>
        </p:nvSpPr>
        <p:spPr>
          <a:xfrm rot="10800000" flipH="1">
            <a:off x="651370" y="1080141"/>
            <a:ext cx="35937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95" name="Google Shape;95;p17"/>
          <p:cNvSpPr txBox="1"/>
          <p:nvPr/>
        </p:nvSpPr>
        <p:spPr>
          <a:xfrm>
            <a:off x="4873847" y="841775"/>
            <a:ext cx="344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US markets Impacts </a:t>
            </a:r>
            <a:endParaRPr/>
          </a:p>
        </p:txBody>
      </p:sp>
      <p:sp>
        <p:nvSpPr>
          <p:cNvPr id="96" name="Google Shape;96;p17"/>
          <p:cNvSpPr/>
          <p:nvPr/>
        </p:nvSpPr>
        <p:spPr>
          <a:xfrm rot="10800000" flipH="1">
            <a:off x="4913900" y="1078901"/>
            <a:ext cx="3596100" cy="34200"/>
          </a:xfrm>
          <a:prstGeom prst="rect">
            <a:avLst/>
          </a:prstGeom>
          <a:gradFill>
            <a:gsLst>
              <a:gs pos="0">
                <a:srgbClr val="24753E"/>
              </a:gs>
              <a:gs pos="54000">
                <a:srgbClr val="24753E"/>
              </a:gs>
              <a:gs pos="100000">
                <a:schemeClr val="accent1"/>
              </a:gs>
            </a:gsLst>
            <a:lin ang="10800025" scaled="0"/>
          </a:gradFill>
          <a:ln w="12700" cap="flat"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97" name="Google Shape;97;p17"/>
          <p:cNvSpPr/>
          <p:nvPr/>
        </p:nvSpPr>
        <p:spPr>
          <a:xfrm>
            <a:off x="4981741" y="1806044"/>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98" name="Google Shape;98;p17"/>
          <p:cNvSpPr/>
          <p:nvPr/>
        </p:nvSpPr>
        <p:spPr>
          <a:xfrm>
            <a:off x="5057270" y="2799680"/>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99" name="Google Shape;99;p17"/>
          <p:cNvSpPr/>
          <p:nvPr/>
        </p:nvSpPr>
        <p:spPr>
          <a:xfrm>
            <a:off x="5052794" y="3839285"/>
            <a:ext cx="3107700" cy="80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Lato Light"/>
              <a:ea typeface="Lato Light"/>
              <a:cs typeface="Lato Light"/>
              <a:sym typeface="Lato Light"/>
            </a:endParaRPr>
          </a:p>
        </p:txBody>
      </p:sp>
      <p:sp>
        <p:nvSpPr>
          <p:cNvPr id="100" name="Google Shape;100;p17"/>
          <p:cNvSpPr/>
          <p:nvPr/>
        </p:nvSpPr>
        <p:spPr>
          <a:xfrm rot="10800000">
            <a:off x="7426648" y="4590936"/>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pic>
        <p:nvPicPr>
          <p:cNvPr id="101" name="Google Shape;101;p17" descr="Customer review"/>
          <p:cNvPicPr preferRelativeResize="0"/>
          <p:nvPr/>
        </p:nvPicPr>
        <p:blipFill rotWithShape="1">
          <a:blip r:embed="rId3">
            <a:alphaModFix/>
          </a:blip>
          <a:srcRect/>
          <a:stretch/>
        </p:blipFill>
        <p:spPr>
          <a:xfrm>
            <a:off x="5078873" y="3361635"/>
            <a:ext cx="547337" cy="547337"/>
          </a:xfrm>
          <a:prstGeom prst="rect">
            <a:avLst/>
          </a:prstGeom>
          <a:noFill/>
          <a:ln>
            <a:noFill/>
          </a:ln>
        </p:spPr>
      </p:pic>
      <p:cxnSp>
        <p:nvCxnSpPr>
          <p:cNvPr id="102" name="Google Shape;102;p17"/>
          <p:cNvCxnSpPr/>
          <p:nvPr/>
        </p:nvCxnSpPr>
        <p:spPr>
          <a:xfrm>
            <a:off x="1396853" y="1468955"/>
            <a:ext cx="0" cy="2926200"/>
          </a:xfrm>
          <a:prstGeom prst="straightConnector1">
            <a:avLst/>
          </a:prstGeom>
          <a:noFill/>
          <a:ln w="9525" cap="flat" cmpd="sng">
            <a:solidFill>
              <a:srgbClr val="181818"/>
            </a:solidFill>
            <a:prstDash val="solid"/>
            <a:miter lim="800000"/>
            <a:headEnd type="none" w="sm" len="sm"/>
            <a:tailEnd type="none" w="sm" len="sm"/>
          </a:ln>
        </p:spPr>
      </p:cxnSp>
      <p:sp>
        <p:nvSpPr>
          <p:cNvPr id="103" name="Google Shape;103;p17"/>
          <p:cNvSpPr txBox="1"/>
          <p:nvPr/>
        </p:nvSpPr>
        <p:spPr>
          <a:xfrm>
            <a:off x="1445235" y="1872777"/>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Infrastructure investments ramping up in EU</a:t>
            </a:r>
            <a:endParaRPr/>
          </a:p>
        </p:txBody>
      </p:sp>
      <p:sp>
        <p:nvSpPr>
          <p:cNvPr id="104" name="Google Shape;104;p17"/>
          <p:cNvSpPr txBox="1"/>
          <p:nvPr/>
        </p:nvSpPr>
        <p:spPr>
          <a:xfrm>
            <a:off x="1445235" y="39645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Consumer sentiment - price point, driving range, charging are key to adoption</a:t>
            </a:r>
            <a:endParaRPr/>
          </a:p>
        </p:txBody>
      </p:sp>
      <p:sp>
        <p:nvSpPr>
          <p:cNvPr id="105" name="Google Shape;105;p17"/>
          <p:cNvSpPr txBox="1"/>
          <p:nvPr/>
        </p:nvSpPr>
        <p:spPr>
          <a:xfrm>
            <a:off x="1445235" y="3314640"/>
            <a:ext cx="25650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Corporate influence - EV company cars, values driven priorities impacting EV market</a:t>
            </a:r>
            <a:endParaRPr/>
          </a:p>
        </p:txBody>
      </p:sp>
      <p:sp>
        <p:nvSpPr>
          <p:cNvPr id="106" name="Google Shape;106;p17"/>
          <p:cNvSpPr txBox="1"/>
          <p:nvPr/>
        </p:nvSpPr>
        <p:spPr>
          <a:xfrm>
            <a:off x="1445235" y="2353398"/>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Policy pressures – EU reduction in emissions and vehicles in cities</a:t>
            </a:r>
            <a:endParaRPr/>
          </a:p>
        </p:txBody>
      </p:sp>
      <p:sp>
        <p:nvSpPr>
          <p:cNvPr id="107" name="Google Shape;107;p17"/>
          <p:cNvSpPr txBox="1"/>
          <p:nvPr/>
        </p:nvSpPr>
        <p:spPr>
          <a:xfrm>
            <a:off x="928058" y="1385114"/>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01.</a:t>
            </a:r>
            <a:endParaRPr sz="2100" b="1" i="0" u="none" strike="noStrike" cap="none">
              <a:solidFill>
                <a:schemeClr val="accent1"/>
              </a:solidFill>
              <a:latin typeface="Calibri"/>
              <a:ea typeface="Calibri"/>
              <a:cs typeface="Calibri"/>
              <a:sym typeface="Calibri"/>
            </a:endParaRPr>
          </a:p>
        </p:txBody>
      </p:sp>
      <p:sp>
        <p:nvSpPr>
          <p:cNvPr id="108" name="Google Shape;108;p17"/>
          <p:cNvSpPr txBox="1"/>
          <p:nvPr/>
        </p:nvSpPr>
        <p:spPr>
          <a:xfrm>
            <a:off x="928058" y="1916042"/>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02.</a:t>
            </a:r>
            <a:endParaRPr sz="2100" b="1" i="0" u="none" strike="noStrike" cap="none">
              <a:solidFill>
                <a:schemeClr val="accent1"/>
              </a:solidFill>
              <a:latin typeface="Calibri"/>
              <a:ea typeface="Calibri"/>
              <a:cs typeface="Calibri"/>
              <a:sym typeface="Calibri"/>
            </a:endParaRPr>
          </a:p>
        </p:txBody>
      </p:sp>
      <p:sp>
        <p:nvSpPr>
          <p:cNvPr id="109" name="Google Shape;109;p17"/>
          <p:cNvSpPr txBox="1"/>
          <p:nvPr/>
        </p:nvSpPr>
        <p:spPr>
          <a:xfrm>
            <a:off x="928058" y="2446970"/>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03.</a:t>
            </a:r>
            <a:endParaRPr sz="2100" b="1" i="0" u="none" strike="noStrike" cap="none">
              <a:solidFill>
                <a:schemeClr val="accent1"/>
              </a:solidFill>
              <a:latin typeface="Calibri"/>
              <a:ea typeface="Calibri"/>
              <a:cs typeface="Calibri"/>
              <a:sym typeface="Calibri"/>
            </a:endParaRPr>
          </a:p>
        </p:txBody>
      </p:sp>
      <p:sp>
        <p:nvSpPr>
          <p:cNvPr id="110" name="Google Shape;110;p17"/>
          <p:cNvSpPr txBox="1"/>
          <p:nvPr/>
        </p:nvSpPr>
        <p:spPr>
          <a:xfrm>
            <a:off x="928058" y="2977898"/>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04.</a:t>
            </a:r>
            <a:endParaRPr sz="2100" b="1" i="0" u="none" strike="noStrike" cap="none">
              <a:solidFill>
                <a:schemeClr val="accent1"/>
              </a:solidFill>
              <a:latin typeface="Calibri"/>
              <a:ea typeface="Calibri"/>
              <a:cs typeface="Calibri"/>
              <a:sym typeface="Calibri"/>
            </a:endParaRPr>
          </a:p>
        </p:txBody>
      </p:sp>
      <p:sp>
        <p:nvSpPr>
          <p:cNvPr id="111" name="Google Shape;111;p17"/>
          <p:cNvSpPr/>
          <p:nvPr/>
        </p:nvSpPr>
        <p:spPr>
          <a:xfrm rot="10800000">
            <a:off x="7411649" y="2559245"/>
            <a:ext cx="1103700" cy="1545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112" name="Google Shape;112;p17"/>
          <p:cNvSpPr/>
          <p:nvPr/>
        </p:nvSpPr>
        <p:spPr>
          <a:xfrm rot="10800000">
            <a:off x="7421547" y="3695233"/>
            <a:ext cx="1103700" cy="156600"/>
          </a:xfrm>
          <a:prstGeom prst="rtTriangle">
            <a:avLst/>
          </a:prstGeom>
          <a:solidFill>
            <a:srgbClr val="444444">
              <a:alpha val="47840"/>
            </a:srgbClr>
          </a:solidFill>
          <a:ln>
            <a:noFill/>
          </a:ln>
          <a:effectLst>
            <a:outerShdw blurRad="50800" dist="38100" algn="l" rotWithShape="0">
              <a:srgbClr val="000000">
                <a:alpha val="40000"/>
              </a:srgbClr>
            </a:outerShdw>
          </a:effectLst>
        </p:spPr>
        <p:txBody>
          <a:bodyPr spcFirstLastPara="1" wrap="square" lIns="535500" tIns="0" rIns="68050" bIns="133875" anchor="ctr" anchorCtr="0">
            <a:noAutofit/>
          </a:bodyPr>
          <a:lstStyle/>
          <a:p>
            <a:pPr marL="0" marR="0" lvl="0" indent="0" algn="l" rtl="0">
              <a:lnSpc>
                <a:spcPct val="100000"/>
              </a:lnSpc>
              <a:spcBef>
                <a:spcPts val="0"/>
              </a:spcBef>
              <a:spcAft>
                <a:spcPts val="0"/>
              </a:spcAft>
              <a:buNone/>
            </a:pPr>
            <a:endParaRPr sz="3000" b="0" i="0" u="none" strike="noStrike" cap="none">
              <a:solidFill>
                <a:srgbClr val="F88650"/>
              </a:solidFill>
              <a:latin typeface="Calibri"/>
              <a:ea typeface="Calibri"/>
              <a:cs typeface="Calibri"/>
              <a:sym typeface="Calibri"/>
            </a:endParaRPr>
          </a:p>
        </p:txBody>
      </p:sp>
      <p:sp>
        <p:nvSpPr>
          <p:cNvPr id="113" name="Google Shape;113;p17"/>
          <p:cNvSpPr txBox="1"/>
          <p:nvPr/>
        </p:nvSpPr>
        <p:spPr>
          <a:xfrm>
            <a:off x="5908024" y="3333990"/>
            <a:ext cx="2447100" cy="5772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OEM: more models available, aggressive production and sales targets across</a:t>
            </a:r>
            <a:endParaRPr sz="1100" b="0" i="0" u="none" strike="noStrike" cap="none">
              <a:solidFill>
                <a:schemeClr val="lt1"/>
              </a:solidFill>
              <a:latin typeface="Arial"/>
              <a:ea typeface="Arial"/>
              <a:cs typeface="Arial"/>
              <a:sym typeface="Arial"/>
            </a:endParaRPr>
          </a:p>
        </p:txBody>
      </p:sp>
      <p:sp>
        <p:nvSpPr>
          <p:cNvPr id="114" name="Google Shape;114;p17"/>
          <p:cNvSpPr txBox="1">
            <a:spLocks noGrp="1"/>
          </p:cNvSpPr>
          <p:nvPr>
            <p:ph type="title"/>
          </p:nvPr>
        </p:nvSpPr>
        <p:spPr>
          <a:xfrm>
            <a:off x="177625" y="155375"/>
            <a:ext cx="8858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600"/>
              <a:t>Localizing trends in Global Market: What’s driving up EV sales</a:t>
            </a:r>
            <a:endParaRPr sz="3600"/>
          </a:p>
        </p:txBody>
      </p:sp>
      <p:sp>
        <p:nvSpPr>
          <p:cNvPr id="115" name="Google Shape;115;p17"/>
          <p:cNvSpPr txBox="1"/>
          <p:nvPr/>
        </p:nvSpPr>
        <p:spPr>
          <a:xfrm>
            <a:off x="5780008" y="1934044"/>
            <a:ext cx="2400900" cy="5772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Infrastructure investments &amp; incentives to purchase EVs in  planned via US Govt.</a:t>
            </a:r>
            <a:endParaRPr/>
          </a:p>
        </p:txBody>
      </p:sp>
      <p:sp>
        <p:nvSpPr>
          <p:cNvPr id="116" name="Google Shape;116;p17"/>
          <p:cNvSpPr txBox="1"/>
          <p:nvPr/>
        </p:nvSpPr>
        <p:spPr>
          <a:xfrm>
            <a:off x="1445235" y="1392156"/>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EU growth (2019 – 2020) &gt; US &amp; everywhere else</a:t>
            </a:r>
            <a:endParaRPr/>
          </a:p>
        </p:txBody>
      </p:sp>
      <p:sp>
        <p:nvSpPr>
          <p:cNvPr id="117" name="Google Shape;117;p17"/>
          <p:cNvSpPr txBox="1"/>
          <p:nvPr/>
        </p:nvSpPr>
        <p:spPr>
          <a:xfrm>
            <a:off x="1445235" y="2834019"/>
            <a:ext cx="25650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OEM strategies - model availability, production, sales targets</a:t>
            </a:r>
            <a:endParaRPr/>
          </a:p>
        </p:txBody>
      </p:sp>
      <p:sp>
        <p:nvSpPr>
          <p:cNvPr id="118" name="Google Shape;118;p17"/>
          <p:cNvSpPr txBox="1"/>
          <p:nvPr/>
        </p:nvSpPr>
        <p:spPr>
          <a:xfrm>
            <a:off x="928058" y="4039753"/>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06.</a:t>
            </a:r>
            <a:endParaRPr sz="2100" b="1" i="0" u="none" strike="noStrike" cap="none">
              <a:solidFill>
                <a:schemeClr val="accent1"/>
              </a:solidFill>
              <a:latin typeface="Calibri"/>
              <a:ea typeface="Calibri"/>
              <a:cs typeface="Calibri"/>
              <a:sym typeface="Calibri"/>
            </a:endParaRPr>
          </a:p>
        </p:txBody>
      </p:sp>
      <p:sp>
        <p:nvSpPr>
          <p:cNvPr id="119" name="Google Shape;119;p17"/>
          <p:cNvSpPr txBox="1"/>
          <p:nvPr/>
        </p:nvSpPr>
        <p:spPr>
          <a:xfrm>
            <a:off x="928058" y="3508826"/>
            <a:ext cx="378300" cy="392400"/>
          </a:xfrm>
          <a:prstGeom prst="rect">
            <a:avLst/>
          </a:prstGeom>
          <a:noFill/>
          <a:ln>
            <a:noFill/>
          </a:ln>
        </p:spPr>
        <p:txBody>
          <a:bodyPr spcFirstLastPara="1" wrap="square" lIns="0" tIns="34275" rIns="0" bIns="34275" anchor="t" anchorCtr="0">
            <a:spAutoFit/>
          </a:bodyPr>
          <a:lstStyle/>
          <a:p>
            <a:pPr marL="0" marR="0" lvl="0" indent="0" algn="l" rtl="0">
              <a:lnSpc>
                <a:spcPct val="100000"/>
              </a:lnSpc>
              <a:spcBef>
                <a:spcPts val="0"/>
              </a:spcBef>
              <a:spcAft>
                <a:spcPts val="0"/>
              </a:spcAft>
              <a:buNone/>
            </a:pPr>
            <a:r>
              <a:rPr lang="en" sz="2100" b="1" i="0" u="none" strike="noStrike" cap="none">
                <a:solidFill>
                  <a:schemeClr val="accent1"/>
                </a:solidFill>
                <a:latin typeface="Calibri"/>
                <a:ea typeface="Calibri"/>
                <a:cs typeface="Calibri"/>
                <a:sym typeface="Calibri"/>
              </a:rPr>
              <a:t>05.</a:t>
            </a:r>
            <a:endParaRPr sz="2100" b="1" i="0" u="none" strike="noStrike" cap="none">
              <a:solidFill>
                <a:schemeClr val="accent1"/>
              </a:solidFill>
              <a:latin typeface="Calibri"/>
              <a:ea typeface="Calibri"/>
              <a:cs typeface="Calibri"/>
              <a:sym typeface="Calibri"/>
            </a:endParaRPr>
          </a:p>
        </p:txBody>
      </p:sp>
      <p:sp>
        <p:nvSpPr>
          <p:cNvPr id="120" name="Google Shape;120;p17"/>
          <p:cNvSpPr txBox="1"/>
          <p:nvPr/>
        </p:nvSpPr>
        <p:spPr>
          <a:xfrm>
            <a:off x="5780008" y="2731203"/>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Policy pressures - CA, WA, CO ICE bans are coming. </a:t>
            </a:r>
            <a:endParaRPr/>
          </a:p>
        </p:txBody>
      </p:sp>
      <p:sp>
        <p:nvSpPr>
          <p:cNvPr id="121" name="Google Shape;121;p17"/>
          <p:cNvSpPr txBox="1"/>
          <p:nvPr/>
        </p:nvSpPr>
        <p:spPr>
          <a:xfrm>
            <a:off x="5780008" y="4094687"/>
            <a:ext cx="2400900" cy="408000"/>
          </a:xfrm>
          <a:prstGeom prst="rect">
            <a:avLst/>
          </a:prstGeom>
          <a:noFill/>
          <a:ln>
            <a:noFill/>
          </a:ln>
        </p:spPr>
        <p:txBody>
          <a:bodyPr spcFirstLastPara="1" wrap="square" lIns="0" tIns="34275" rIns="0" bIns="34275" anchor="t" anchorCtr="0">
            <a:spAutoFit/>
          </a:bodyPr>
          <a:lstStyle/>
          <a:p>
            <a:pPr marL="139700" marR="0" lvl="0" indent="0" algn="l" rtl="0">
              <a:lnSpc>
                <a:spcPct val="100000"/>
              </a:lnSpc>
              <a:spcBef>
                <a:spcPts val="0"/>
              </a:spcBef>
              <a:spcAft>
                <a:spcPts val="0"/>
              </a:spcAft>
              <a:buNone/>
            </a:pPr>
            <a:r>
              <a:rPr lang="en" sz="1100" b="0" i="0" u="none" strike="noStrike" cap="none">
                <a:solidFill>
                  <a:schemeClr val="lt1"/>
                </a:solidFill>
                <a:latin typeface="Arial"/>
                <a:ea typeface="Arial"/>
                <a:cs typeface="Arial"/>
                <a:sym typeface="Arial"/>
              </a:rPr>
              <a:t>Consumer sentiment - price point &amp; driving range close to ICE</a:t>
            </a:r>
            <a:endParaRPr/>
          </a:p>
        </p:txBody>
      </p:sp>
      <p:pic>
        <p:nvPicPr>
          <p:cNvPr id="122" name="Google Shape;122;p17" descr="Customer review"/>
          <p:cNvPicPr preferRelativeResize="0"/>
          <p:nvPr/>
        </p:nvPicPr>
        <p:blipFill rotWithShape="1">
          <a:blip r:embed="rId3">
            <a:alphaModFix/>
          </a:blip>
          <a:srcRect/>
          <a:stretch/>
        </p:blipFill>
        <p:spPr>
          <a:xfrm>
            <a:off x="5078873" y="2686560"/>
            <a:ext cx="547337" cy="547337"/>
          </a:xfrm>
          <a:prstGeom prst="rect">
            <a:avLst/>
          </a:prstGeom>
          <a:noFill/>
          <a:ln>
            <a:noFill/>
          </a:ln>
        </p:spPr>
      </p:pic>
      <p:pic>
        <p:nvPicPr>
          <p:cNvPr id="123" name="Google Shape;123;p17" descr="Customer review"/>
          <p:cNvPicPr preferRelativeResize="0"/>
          <p:nvPr/>
        </p:nvPicPr>
        <p:blipFill rotWithShape="1">
          <a:blip r:embed="rId3">
            <a:alphaModFix/>
          </a:blip>
          <a:srcRect/>
          <a:stretch/>
        </p:blipFill>
        <p:spPr>
          <a:xfrm>
            <a:off x="5078873" y="2011485"/>
            <a:ext cx="547337" cy="547337"/>
          </a:xfrm>
          <a:prstGeom prst="rect">
            <a:avLst/>
          </a:prstGeom>
          <a:noFill/>
          <a:ln>
            <a:noFill/>
          </a:ln>
        </p:spPr>
      </p:pic>
      <p:pic>
        <p:nvPicPr>
          <p:cNvPr id="124" name="Google Shape;124;p17" descr="Customer review"/>
          <p:cNvPicPr preferRelativeResize="0"/>
          <p:nvPr/>
        </p:nvPicPr>
        <p:blipFill rotWithShape="1">
          <a:blip r:embed="rId3">
            <a:alphaModFix/>
          </a:blip>
          <a:srcRect/>
          <a:stretch/>
        </p:blipFill>
        <p:spPr>
          <a:xfrm>
            <a:off x="5078873" y="1336410"/>
            <a:ext cx="547337" cy="547337"/>
          </a:xfrm>
          <a:prstGeom prst="rect">
            <a:avLst/>
          </a:prstGeom>
          <a:noFill/>
          <a:ln>
            <a:noFill/>
          </a:ln>
        </p:spPr>
      </p:pic>
      <p:pic>
        <p:nvPicPr>
          <p:cNvPr id="125" name="Google Shape;125;p17" descr="Customer review"/>
          <p:cNvPicPr preferRelativeResize="0"/>
          <p:nvPr/>
        </p:nvPicPr>
        <p:blipFill rotWithShape="1">
          <a:blip r:embed="rId3">
            <a:alphaModFix/>
          </a:blip>
          <a:srcRect/>
          <a:stretch/>
        </p:blipFill>
        <p:spPr>
          <a:xfrm>
            <a:off x="5078873" y="4036712"/>
            <a:ext cx="547337" cy="547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p:nvPr/>
        </p:nvSpPr>
        <p:spPr>
          <a:xfrm>
            <a:off x="4389400" y="788050"/>
            <a:ext cx="4339500" cy="3778500"/>
          </a:xfrm>
          <a:prstGeom prst="rect">
            <a:avLst/>
          </a:prstGeom>
          <a:solidFill>
            <a:srgbClr val="666666"/>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8"/>
          <p:cNvSpPr txBox="1">
            <a:spLocks noGrp="1"/>
          </p:cNvSpPr>
          <p:nvPr>
            <p:ph type="title"/>
          </p:nvPr>
        </p:nvSpPr>
        <p:spPr>
          <a:xfrm>
            <a:off x="348700" y="64300"/>
            <a:ext cx="8520600" cy="83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solidFill>
                  <a:srgbClr val="000000"/>
                </a:solidFill>
              </a:rPr>
              <a:t>West Coast EV Adoption</a:t>
            </a:r>
            <a:endParaRPr>
              <a:solidFill>
                <a:srgbClr val="000000"/>
              </a:solidFill>
            </a:endParaRPr>
          </a:p>
        </p:txBody>
      </p:sp>
      <p:sp>
        <p:nvSpPr>
          <p:cNvPr id="132" name="Google Shape;132;p18"/>
          <p:cNvSpPr txBox="1"/>
          <p:nvPr/>
        </p:nvSpPr>
        <p:spPr>
          <a:xfrm>
            <a:off x="4449250" y="836350"/>
            <a:ext cx="4219800" cy="34557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Largest EV markets</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FFFF"/>
                </a:solidFill>
                <a:latin typeface="Arial"/>
                <a:ea typeface="Arial"/>
                <a:cs typeface="Arial"/>
                <a:sym typeface="Arial"/>
              </a:rPr>
              <a:t>West Coast EV adoption rates ~3x nat’l average</a:t>
            </a:r>
            <a:endParaRPr sz="1300" b="1"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Southern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Northern California</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Seattle</a:t>
            </a:r>
            <a:endParaRPr sz="1300" b="0" i="0" u="none" strike="noStrike" cap="none">
              <a:solidFill>
                <a:srgbClr val="FFFFFF"/>
              </a:solidFill>
              <a:latin typeface="Arial"/>
              <a:ea typeface="Arial"/>
              <a:cs typeface="Arial"/>
              <a:sym typeface="Arial"/>
            </a:endParaRPr>
          </a:p>
          <a:p>
            <a:pPr marL="914400" marR="0" lvl="0" indent="-311150" algn="l" rtl="0">
              <a:lnSpc>
                <a:spcPct val="100000"/>
              </a:lnSpc>
              <a:spcBef>
                <a:spcPts val="0"/>
              </a:spcBef>
              <a:spcAft>
                <a:spcPts val="0"/>
              </a:spcAft>
              <a:buClr>
                <a:srgbClr val="FFFFFF"/>
              </a:buClr>
              <a:buSzPts val="1300"/>
              <a:buFont typeface="Arial"/>
              <a:buAutoNum type="arabicPeriod"/>
            </a:pPr>
            <a:r>
              <a:rPr lang="en" sz="1300" b="0" i="0" u="none" strike="noStrike" cap="none">
                <a:solidFill>
                  <a:srgbClr val="FFFFFF"/>
                </a:solidFill>
                <a:latin typeface="Arial"/>
                <a:ea typeface="Arial"/>
                <a:cs typeface="Arial"/>
                <a:sym typeface="Arial"/>
              </a:rPr>
              <a:t>Portland</a:t>
            </a:r>
            <a:endParaRPr sz="13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FFFF"/>
                </a:solidFill>
                <a:latin typeface="Arial"/>
                <a:ea typeface="Arial"/>
                <a:cs typeface="Arial"/>
                <a:sym typeface="Arial"/>
              </a:rPr>
              <a:t>EV adoption is set to grow</a:t>
            </a:r>
            <a:endParaRPr sz="15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Many states are phasing out ICE vehicles</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Investments in infrastructure and EV consumer incentives are growing</a:t>
            </a:r>
            <a:endParaRPr sz="1300" b="0" i="0" u="none" strike="noStrike" cap="none">
              <a:solidFill>
                <a:srgbClr val="FFFFFF"/>
              </a:solidFill>
              <a:latin typeface="Arial"/>
              <a:ea typeface="Arial"/>
              <a:cs typeface="Arial"/>
              <a:sym typeface="Arial"/>
            </a:endParaRPr>
          </a:p>
          <a:p>
            <a:pPr marL="457200" marR="0" lvl="0" indent="-311150" algn="l" rtl="0">
              <a:lnSpc>
                <a:spcPct val="100000"/>
              </a:lnSpc>
              <a:spcBef>
                <a:spcPts val="0"/>
              </a:spcBef>
              <a:spcAft>
                <a:spcPts val="0"/>
              </a:spcAft>
              <a:buClr>
                <a:srgbClr val="FFFFFF"/>
              </a:buClr>
              <a:buSzPts val="1300"/>
              <a:buFont typeface="Arial"/>
              <a:buChar char="➔"/>
            </a:pPr>
            <a:r>
              <a:rPr lang="en" sz="1300" b="0" i="0" u="none" strike="noStrike" cap="none">
                <a:solidFill>
                  <a:srgbClr val="FFFFFF"/>
                </a:solidFill>
                <a:latin typeface="Arial"/>
                <a:ea typeface="Arial"/>
                <a:cs typeface="Arial"/>
                <a:sym typeface="Arial"/>
              </a:rPr>
              <a:t>Price point and driving range are on par with ICE</a:t>
            </a:r>
            <a:endParaRPr sz="13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pic>
        <p:nvPicPr>
          <p:cNvPr id="133" name="Google Shape;133;p18" descr="Screen Shot 2021-04-11 at 9.18.26 AM.png"/>
          <p:cNvPicPr preferRelativeResize="0"/>
          <p:nvPr/>
        </p:nvPicPr>
        <p:blipFill rotWithShape="1">
          <a:blip r:embed="rId3">
            <a:alphaModFix/>
          </a:blip>
          <a:srcRect t="1244"/>
          <a:stretch/>
        </p:blipFill>
        <p:spPr>
          <a:xfrm>
            <a:off x="545000" y="788050"/>
            <a:ext cx="3604676" cy="3778499"/>
          </a:xfrm>
          <a:prstGeom prst="rect">
            <a:avLst/>
          </a:prstGeom>
          <a:noFill/>
          <a:ln w="28575" cap="flat" cmpd="sng">
            <a:solidFill>
              <a:srgbClr val="CCCCCC"/>
            </a:solidFill>
            <a:prstDash val="solid"/>
            <a:round/>
            <a:headEnd type="none" w="sm" len="sm"/>
            <a:tailEnd type="none" w="sm" len="sm"/>
          </a:ln>
          <a:effectLst>
            <a:outerShdw blurRad="57150" dist="19050" dir="5400000" algn="bl" rotWithShape="0">
              <a:srgbClr val="000000">
                <a:alpha val="49800"/>
              </a:srgbClr>
            </a:outerShdw>
          </a:effectLst>
        </p:spPr>
      </p:pic>
      <p:sp>
        <p:nvSpPr>
          <p:cNvPr id="134" name="Google Shape;134;p18"/>
          <p:cNvSpPr txBox="1"/>
          <p:nvPr/>
        </p:nvSpPr>
        <p:spPr>
          <a:xfrm>
            <a:off x="7916756" y="4689246"/>
            <a:ext cx="888000" cy="1194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000000"/>
              </a:buClr>
              <a:buSzPts val="525"/>
              <a:buFont typeface="Arial"/>
              <a:buNone/>
            </a:pPr>
            <a:r>
              <a:rPr lang="en" sz="525" b="0" i="0" u="none" strike="noStrike" cap="none">
                <a:solidFill>
                  <a:srgbClr val="000000"/>
                </a:solidFill>
                <a:latin typeface="Arial"/>
                <a:ea typeface="Arial"/>
                <a:cs typeface="Arial"/>
                <a:sym typeface="Arial"/>
              </a:rPr>
              <a:t>*Internal Combustion Engine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70B5E3D-F3CE-6BC0-5460-92488858500F}"/>
              </a:ext>
            </a:extLst>
          </p:cNvPr>
          <p:cNvGraphicFramePr>
            <a:graphicFrameLocks noChangeAspect="1"/>
          </p:cNvGraphicFramePr>
          <p:nvPr>
            <p:extLst>
              <p:ext uri="{D42A27DB-BD31-4B8C-83A1-F6EECF244321}">
                <p14:modId xmlns:p14="http://schemas.microsoft.com/office/powerpoint/2010/main" val="3683852083"/>
              </p:ext>
            </p:extLst>
          </p:nvPr>
        </p:nvGraphicFramePr>
        <p:xfrm>
          <a:off x="2165350" y="101600"/>
          <a:ext cx="4813300" cy="4940300"/>
        </p:xfrm>
        <a:graphic>
          <a:graphicData uri="http://schemas.openxmlformats.org/presentationml/2006/ole">
            <mc:AlternateContent xmlns:mc="http://schemas.openxmlformats.org/markup-compatibility/2006">
              <mc:Choice xmlns:v="urn:schemas-microsoft-com:vml" Requires="v">
                <p:oleObj name="Bitmap Image" r:id="rId3" imgW="5745600" imgH="5913000" progId="PBrush">
                  <p:embed/>
                </p:oleObj>
              </mc:Choice>
              <mc:Fallback>
                <p:oleObj name="Bitmap Image" r:id="rId3" imgW="5745600" imgH="5913000" progId="PBrush">
                  <p:embed/>
                  <p:pic>
                    <p:nvPicPr>
                      <p:cNvPr id="0" name=""/>
                      <p:cNvPicPr/>
                      <p:nvPr/>
                    </p:nvPicPr>
                    <p:blipFill>
                      <a:blip r:embed="rId4">
                        <a:alphaModFix amt="60000"/>
                      </a:blip>
                      <a:stretch>
                        <a:fillRect/>
                      </a:stretch>
                    </p:blipFill>
                    <p:spPr>
                      <a:xfrm>
                        <a:off x="2165350" y="101600"/>
                        <a:ext cx="4813300" cy="4940300"/>
                      </a:xfrm>
                      <a:prstGeom prst="rect">
                        <a:avLst/>
                      </a:prstGeom>
                    </p:spPr>
                  </p:pic>
                </p:oleObj>
              </mc:Fallback>
            </mc:AlternateContent>
          </a:graphicData>
        </a:graphic>
      </p:graphicFrame>
      <p:sp>
        <p:nvSpPr>
          <p:cNvPr id="139" name="Google Shape;13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Data Exploration</a:t>
            </a:r>
            <a:endParaRPr dirty="0"/>
          </a:p>
        </p:txBody>
      </p:sp>
      <p:sp>
        <p:nvSpPr>
          <p:cNvPr id="140" name="Google Shape;140;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Identified topic to help guide the process of data exploration</a:t>
            </a:r>
            <a:endParaRPr dirty="0"/>
          </a:p>
          <a:p>
            <a:pPr marL="914400" lvl="1" indent="-317500" algn="l" rtl="0">
              <a:lnSpc>
                <a:spcPct val="115000"/>
              </a:lnSpc>
              <a:spcBef>
                <a:spcPts val="0"/>
              </a:spcBef>
              <a:spcAft>
                <a:spcPts val="0"/>
              </a:spcAft>
              <a:buSzPts val="1400"/>
              <a:buChar char="○"/>
            </a:pPr>
            <a:r>
              <a:rPr lang="en" dirty="0"/>
              <a:t>Our data consisted of 4 datasets; demographics data for EV owners, incentives, population, and sales data. </a:t>
            </a:r>
            <a:endParaRPr dirty="0"/>
          </a:p>
          <a:p>
            <a:pPr marL="914400" lvl="1" indent="-317500" algn="l" rtl="0">
              <a:lnSpc>
                <a:spcPct val="115000"/>
              </a:lnSpc>
              <a:spcBef>
                <a:spcPts val="0"/>
              </a:spcBef>
              <a:spcAft>
                <a:spcPts val="0"/>
              </a:spcAft>
              <a:buSzPts val="1400"/>
              <a:buChar char="○"/>
            </a:pPr>
            <a:r>
              <a:rPr lang="en" dirty="0"/>
              <a:t>Some counties and years were missing sales data, so we made a decision to drop the data. </a:t>
            </a:r>
            <a:endParaRPr dirty="0"/>
          </a:p>
          <a:p>
            <a:pPr marL="914400" lvl="1" indent="-317500" algn="l" rtl="0">
              <a:lnSpc>
                <a:spcPct val="115000"/>
              </a:lnSpc>
              <a:spcBef>
                <a:spcPts val="0"/>
              </a:spcBef>
              <a:spcAft>
                <a:spcPts val="0"/>
              </a:spcAft>
              <a:buSzPts val="1400"/>
              <a:buChar char="○"/>
            </a:pPr>
            <a:r>
              <a:rPr lang="en" dirty="0"/>
              <a:t>One of the limitations in the data sets, particularly in the incentives data, was missing certain start dates. </a:t>
            </a:r>
          </a:p>
          <a:p>
            <a:pPr marL="914400" lvl="1" indent="-317500" algn="l" rtl="0">
              <a:lnSpc>
                <a:spcPct val="115000"/>
              </a:lnSpc>
              <a:spcBef>
                <a:spcPts val="0"/>
              </a:spcBef>
              <a:spcAft>
                <a:spcPts val="0"/>
              </a:spcAft>
              <a:buSzPts val="1400"/>
              <a:buChar char="○"/>
            </a:pPr>
            <a:r>
              <a:rPr lang="en" dirty="0"/>
              <a:t>Demographics data was not separated by county and only covered 2015-2017.</a:t>
            </a:r>
            <a:endParaRPr dirty="0"/>
          </a:p>
          <a:p>
            <a:pPr marL="914400" lvl="0" indent="0" algn="l" rtl="0">
              <a:lnSpc>
                <a:spcPct val="115000"/>
              </a:lnSpc>
              <a:spcBef>
                <a:spcPts val="1200"/>
              </a:spcBef>
              <a:spcAft>
                <a:spcPts val="0"/>
              </a:spcAft>
              <a:buNone/>
            </a:pPr>
            <a:endParaRPr dirty="0"/>
          </a:p>
          <a:p>
            <a:pPr marL="0" lvl="0" indent="0" algn="l" rtl="0">
              <a:lnSpc>
                <a:spcPct val="115000"/>
              </a:lnSpc>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Incentives by Counties </a:t>
            </a:r>
            <a:endParaRPr/>
          </a:p>
        </p:txBody>
      </p:sp>
      <p:sp>
        <p:nvSpPr>
          <p:cNvPr id="162" name="Google Shape;162;p22"/>
          <p:cNvSpPr txBox="1"/>
          <p:nvPr/>
        </p:nvSpPr>
        <p:spPr>
          <a:xfrm>
            <a:off x="6749450" y="1043500"/>
            <a:ext cx="2264700" cy="2339072"/>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The following bar graph illustrates the max incentives broken down by county in the state of California. </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By far we can see San Mateo tops the chart offering almost 20K in total incentives*. </a:t>
            </a:r>
            <a:endParaRPr dirty="0">
              <a:latin typeface="Open Sans"/>
              <a:ea typeface="Open Sans"/>
              <a:cs typeface="Open Sans"/>
              <a:sym typeface="Open Sans"/>
            </a:endParaRPr>
          </a:p>
        </p:txBody>
      </p:sp>
      <p:pic>
        <p:nvPicPr>
          <p:cNvPr id="4" name="Picture 3">
            <a:extLst>
              <a:ext uri="{FF2B5EF4-FFF2-40B4-BE49-F238E27FC236}">
                <a16:creationId xmlns:a16="http://schemas.microsoft.com/office/drawing/2014/main" id="{5FD90976-BFCE-1FD3-DC31-2C8BDBCDFA76}"/>
              </a:ext>
            </a:extLst>
          </p:cNvPr>
          <p:cNvPicPr>
            <a:picLocks noChangeAspect="1"/>
          </p:cNvPicPr>
          <p:nvPr/>
        </p:nvPicPr>
        <p:blipFill>
          <a:blip r:embed="rId3"/>
          <a:stretch>
            <a:fillRect/>
          </a:stretch>
        </p:blipFill>
        <p:spPr>
          <a:xfrm>
            <a:off x="385997" y="956878"/>
            <a:ext cx="6079029" cy="4043944"/>
          </a:xfrm>
          <a:prstGeom prst="rect">
            <a:avLst/>
          </a:prstGeom>
        </p:spPr>
      </p:pic>
      <p:sp>
        <p:nvSpPr>
          <p:cNvPr id="163" name="Google Shape;163;p22"/>
          <p:cNvSpPr txBox="1"/>
          <p:nvPr/>
        </p:nvSpPr>
        <p:spPr>
          <a:xfrm>
            <a:off x="5661550" y="4810475"/>
            <a:ext cx="3441300" cy="276969"/>
          </a:xfrm>
          <a:prstGeom prst="rect">
            <a:avLst/>
          </a:prstGeom>
          <a:noFill/>
          <a:ln>
            <a:noFill/>
          </a:ln>
        </p:spPr>
        <p:txBody>
          <a:bodyPr spcFirstLastPara="1" wrap="square" lIns="91425" tIns="91425" rIns="91425" bIns="91425" anchor="t" anchorCtr="0">
            <a:spAutoFit/>
          </a:bodyPr>
          <a:lstStyle/>
          <a:p>
            <a:pPr lvl="1"/>
            <a:r>
              <a:rPr lang="en" sz="600" i="1" dirty="0">
                <a:latin typeface="Open Sans"/>
                <a:ea typeface="Open Sans"/>
                <a:cs typeface="Open Sans"/>
                <a:sym typeface="Open Sans"/>
              </a:rPr>
              <a:t>*Certain incentives require meeting several requirements in order to be eligible. </a:t>
            </a:r>
            <a:endParaRPr sz="600" i="1" dirty="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61B5-1519-874B-A094-A0279FF6E063}"/>
              </a:ext>
            </a:extLst>
          </p:cNvPr>
          <p:cNvSpPr>
            <a:spLocks noGrp="1"/>
          </p:cNvSpPr>
          <p:nvPr>
            <p:ph type="title"/>
          </p:nvPr>
        </p:nvSpPr>
        <p:spPr/>
        <p:txBody>
          <a:bodyPr/>
          <a:lstStyle/>
          <a:p>
            <a:r>
              <a:rPr lang="en-US" dirty="0"/>
              <a:t>Total Incentives and Sales</a:t>
            </a:r>
          </a:p>
        </p:txBody>
      </p:sp>
      <p:sp>
        <p:nvSpPr>
          <p:cNvPr id="3" name="Text Placeholder 2">
            <a:extLst>
              <a:ext uri="{FF2B5EF4-FFF2-40B4-BE49-F238E27FC236}">
                <a16:creationId xmlns:a16="http://schemas.microsoft.com/office/drawing/2014/main" id="{E04F7C3E-39C5-0EFF-1C9E-FB24A341FDA3}"/>
              </a:ext>
            </a:extLst>
          </p:cNvPr>
          <p:cNvSpPr>
            <a:spLocks noGrp="1"/>
          </p:cNvSpPr>
          <p:nvPr>
            <p:ph type="body" idx="1"/>
          </p:nvPr>
        </p:nvSpPr>
        <p:spPr/>
        <p:txBody>
          <a:bodyPr/>
          <a:lstStyle/>
          <a:p>
            <a:pPr marL="114300" indent="0">
              <a:buNone/>
            </a:pPr>
            <a:r>
              <a:rPr lang="en-US" dirty="0"/>
              <a:t>Los Angeles had the highest number</a:t>
            </a:r>
          </a:p>
          <a:p>
            <a:pPr marL="114300" indent="0">
              <a:buNone/>
            </a:pPr>
            <a:r>
              <a:rPr lang="en-US" dirty="0"/>
              <a:t>of incentives and the highest sales,</a:t>
            </a:r>
          </a:p>
          <a:p>
            <a:pPr marL="114300" indent="0">
              <a:buNone/>
            </a:pPr>
            <a:r>
              <a:rPr lang="en-US" dirty="0"/>
              <a:t>but at a glance the number and max</a:t>
            </a:r>
          </a:p>
          <a:p>
            <a:pPr marL="114300" indent="0">
              <a:buNone/>
            </a:pPr>
            <a:r>
              <a:rPr lang="en-US" dirty="0"/>
              <a:t>amount of incentives aren’t as cut and</a:t>
            </a:r>
          </a:p>
          <a:p>
            <a:pPr marL="114300" indent="0">
              <a:buNone/>
            </a:pPr>
            <a:r>
              <a:rPr lang="en-US" dirty="0"/>
              <a:t>dry as we thought they would be.</a:t>
            </a:r>
          </a:p>
          <a:p>
            <a:pPr marL="114300" indent="0">
              <a:buNone/>
            </a:pPr>
            <a:r>
              <a:rPr lang="en-US" dirty="0"/>
              <a:t>      </a:t>
            </a:r>
          </a:p>
        </p:txBody>
      </p:sp>
      <p:pic>
        <p:nvPicPr>
          <p:cNvPr id="4" name="Picture 3">
            <a:extLst>
              <a:ext uri="{FF2B5EF4-FFF2-40B4-BE49-F238E27FC236}">
                <a16:creationId xmlns:a16="http://schemas.microsoft.com/office/drawing/2014/main" id="{C73E8BA4-4225-662B-7091-F1883F1A6223}"/>
              </a:ext>
            </a:extLst>
          </p:cNvPr>
          <p:cNvPicPr>
            <a:picLocks noChangeAspect="1"/>
          </p:cNvPicPr>
          <p:nvPr/>
        </p:nvPicPr>
        <p:blipFill>
          <a:blip r:embed="rId3"/>
          <a:stretch>
            <a:fillRect/>
          </a:stretch>
        </p:blipFill>
        <p:spPr>
          <a:xfrm>
            <a:off x="4682641" y="288508"/>
            <a:ext cx="4406358" cy="4517349"/>
          </a:xfrm>
          <a:prstGeom prst="rect">
            <a:avLst/>
          </a:prstGeom>
        </p:spPr>
      </p:pic>
    </p:spTree>
    <p:extLst>
      <p:ext uri="{BB962C8B-B14F-4D97-AF65-F5344CB8AC3E}">
        <p14:creationId xmlns:p14="http://schemas.microsoft.com/office/powerpoint/2010/main" val="3311188028"/>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1996</Words>
  <Application>Microsoft Office PowerPoint</Application>
  <PresentationFormat>On-screen Show (16:9)</PresentationFormat>
  <Paragraphs>168</Paragraphs>
  <Slides>13</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Economica</vt:lpstr>
      <vt:lpstr>Lato Light</vt:lpstr>
      <vt:lpstr>Open Sans</vt:lpstr>
      <vt:lpstr>Consolas</vt:lpstr>
      <vt:lpstr>Calibri</vt:lpstr>
      <vt:lpstr>Arial</vt:lpstr>
      <vt:lpstr>-apple-system</vt:lpstr>
      <vt:lpstr>Luxe</vt:lpstr>
      <vt:lpstr>Bitmap Image</vt:lpstr>
      <vt:lpstr>California EV Dreams </vt:lpstr>
      <vt:lpstr>What factors contribute to sales in CA? </vt:lpstr>
      <vt:lpstr>Tools &amp; Technologies</vt:lpstr>
      <vt:lpstr>What is an EV?</vt:lpstr>
      <vt:lpstr>Localizing trends in Global Market: What’s driving up EV sales</vt:lpstr>
      <vt:lpstr>West Coast EV Adoption</vt:lpstr>
      <vt:lpstr>Data Exploration</vt:lpstr>
      <vt:lpstr>Incentives by Counties </vt:lpstr>
      <vt:lpstr>Total Incentives and Sales</vt:lpstr>
      <vt:lpstr>Rank of feature importance</vt:lpstr>
      <vt:lpstr>Machine Learning Model</vt:lpstr>
      <vt:lpstr>Conclusions</vt:lpstr>
      <vt:lpstr>Future Opportunities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EV Dreams </dc:title>
  <cp:lastModifiedBy>Nicole White</cp:lastModifiedBy>
  <cp:revision>3</cp:revision>
  <dcterms:modified xsi:type="dcterms:W3CDTF">2022-10-02T07:23:49Z</dcterms:modified>
</cp:coreProperties>
</file>